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87" r:id="rId5"/>
    <p:sldId id="267" r:id="rId6"/>
    <p:sldId id="270" r:id="rId7"/>
    <p:sldId id="273" r:id="rId8"/>
    <p:sldId id="274" r:id="rId9"/>
    <p:sldId id="276" r:id="rId10"/>
    <p:sldId id="289" r:id="rId11"/>
    <p:sldId id="284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88" r:id="rId20"/>
    <p:sldId id="297" r:id="rId21"/>
    <p:sldId id="301" r:id="rId22"/>
    <p:sldId id="300" r:id="rId23"/>
    <p:sldId id="298" r:id="rId24"/>
    <p:sldId id="299" r:id="rId25"/>
    <p:sldId id="30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cenicnz.massey.ac.n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kde-plot-visualization-with-pandas-and-seaborn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spatial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ps.org/dv/lrtp_dashboard/index.php" TargetMode="External"/><Relationship Id="rId2" Type="http://schemas.openxmlformats.org/officeDocument/2006/relationships/hyperlink" Target="https://bost.ocks.org/mike/exampl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183" y="792480"/>
            <a:ext cx="9043942" cy="3593251"/>
          </a:xfrm>
        </p:spPr>
        <p:txBody>
          <a:bodyPr>
            <a:normAutofit/>
          </a:bodyPr>
          <a:lstStyle/>
          <a:p>
            <a:r>
              <a:rPr lang="en-NZ" dirty="0"/>
              <a:t>Advanced topics in geographic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Dr Kristin stock</a:t>
            </a:r>
          </a:p>
        </p:txBody>
      </p:sp>
    </p:spTree>
    <p:extLst>
      <p:ext uri="{BB962C8B-B14F-4D97-AF65-F5344CB8AC3E}">
        <p14:creationId xmlns:p14="http://schemas.microsoft.com/office/powerpoint/2010/main" val="89330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67" y="681446"/>
            <a:ext cx="3801290" cy="1702526"/>
          </a:xfrm>
        </p:spPr>
        <p:txBody>
          <a:bodyPr>
            <a:normAutofit fontScale="90000"/>
          </a:bodyPr>
          <a:lstStyle/>
          <a:p>
            <a:r>
              <a:rPr lang="en-NZ" dirty="0"/>
              <a:t>Testing the effectiveness of the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9" y="2651518"/>
            <a:ext cx="4447902" cy="3649133"/>
          </a:xfrm>
        </p:spPr>
        <p:txBody>
          <a:bodyPr/>
          <a:lstStyle/>
          <a:p>
            <a:r>
              <a:rPr lang="en-NZ" dirty="0"/>
              <a:t>We tested against data collected through a crowd sourcing web site</a:t>
            </a:r>
          </a:p>
          <a:p>
            <a:r>
              <a:rPr lang="en-NZ" dirty="0">
                <a:hlinkClick r:id="rId2"/>
              </a:rPr>
              <a:t>http://scenicnz.massey.ac.nz/</a:t>
            </a:r>
            <a:endParaRPr lang="en-NZ" dirty="0"/>
          </a:p>
          <a:p>
            <a:r>
              <a:rPr lang="en-NZ" dirty="0"/>
              <a:t>Randomly selected photos from the data set extracted from Flickr</a:t>
            </a:r>
          </a:p>
          <a:p>
            <a:r>
              <a:rPr lang="en-NZ" dirty="0"/>
              <a:t>Collected people’s views of the attractiveness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131" y="319645"/>
            <a:ext cx="7235188" cy="62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2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F763AA-CBF3-46AC-A78F-7EED0D1B7736}"/>
              </a:ext>
            </a:extLst>
          </p:cNvPr>
          <p:cNvSpPr/>
          <p:nvPr/>
        </p:nvSpPr>
        <p:spPr>
          <a:xfrm>
            <a:off x="508272" y="2206761"/>
            <a:ext cx="631825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000" dirty="0"/>
              <a:t>Tested the correlation between average attractiveness score and photo density for 50 random photos</a:t>
            </a:r>
          </a:p>
          <a:p>
            <a:pPr marL="285750" indent="-285750" fontAlgn="auto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000" dirty="0"/>
              <a:t>Also tested correlation with adjustment for population, area, distance</a:t>
            </a:r>
          </a:p>
          <a:p>
            <a:pPr marL="285750" indent="-285750" fontAlgn="auto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000" dirty="0"/>
              <a:t>Did not find any statistically significant correlation</a:t>
            </a:r>
          </a:p>
          <a:p>
            <a:pPr marL="285750" indent="-285750" fontAlgn="auto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000" dirty="0"/>
              <a:t>More research needed to validate, look for other variables</a:t>
            </a:r>
            <a:endParaRPr lang="en-NZ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63E421-051A-45D2-B0B3-5B5DBEE89C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2" y="768569"/>
            <a:ext cx="4473575" cy="436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44138" y="275635"/>
            <a:ext cx="6446519" cy="170252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NZ"/>
              <a:t>Testing the effectiveness of the method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197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4" y="420188"/>
            <a:ext cx="10131425" cy="1456267"/>
          </a:xfrm>
        </p:spPr>
        <p:txBody>
          <a:bodyPr/>
          <a:lstStyle/>
          <a:p>
            <a:r>
              <a:rPr lang="en-NZ" dirty="0"/>
              <a:t>Machine learning to </a:t>
            </a:r>
            <a:r>
              <a:rPr lang="en-NZ" dirty="0" err="1"/>
              <a:t>georeference</a:t>
            </a:r>
            <a:r>
              <a:rPr lang="en-NZ" dirty="0"/>
              <a:t> natural language descriptions of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036664"/>
          </a:xfrm>
        </p:spPr>
        <p:txBody>
          <a:bodyPr>
            <a:normAutofit/>
          </a:bodyPr>
          <a:lstStyle/>
          <a:p>
            <a:r>
              <a:rPr lang="en-NZ" sz="2400" dirty="0"/>
              <a:t>Goal: to find the coordinate location (</a:t>
            </a:r>
            <a:r>
              <a:rPr lang="en-NZ" sz="2400" dirty="0" err="1"/>
              <a:t>georeference</a:t>
            </a:r>
            <a:r>
              <a:rPr lang="en-NZ" sz="2400" dirty="0"/>
              <a:t>) for expressions like:</a:t>
            </a:r>
          </a:p>
          <a:p>
            <a:pPr lvl="1"/>
            <a:r>
              <a:rPr lang="en-NZ" sz="2200" dirty="0"/>
              <a:t>the house beside St Andrews Church</a:t>
            </a:r>
          </a:p>
          <a:p>
            <a:pPr lvl="1"/>
            <a:r>
              <a:rPr lang="en-NZ" sz="2200" dirty="0"/>
              <a:t>the flower shop opposite the town square</a:t>
            </a:r>
          </a:p>
          <a:p>
            <a:pPr lvl="1"/>
            <a:r>
              <a:rPr lang="en-NZ" sz="2200" dirty="0"/>
              <a:t>the church near the bridge across the Waikato River</a:t>
            </a:r>
          </a:p>
          <a:p>
            <a:pPr lvl="1"/>
            <a:r>
              <a:rPr lang="en-NZ" sz="2200" dirty="0"/>
              <a:t>a village just outside Hamilton</a:t>
            </a:r>
          </a:p>
          <a:p>
            <a:r>
              <a:rPr lang="en-NZ" sz="2400" dirty="0"/>
              <a:t>These expressions all rely on spatial relations (beside, opposite, near, outside), which are usually prepositions (but not always)</a:t>
            </a:r>
          </a:p>
          <a:p>
            <a:r>
              <a:rPr lang="en-NZ" sz="2400" dirty="0"/>
              <a:t>The meaning of these can vary by context</a:t>
            </a:r>
          </a:p>
        </p:txBody>
      </p:sp>
    </p:spTree>
    <p:extLst>
      <p:ext uri="{BB962C8B-B14F-4D97-AF65-F5344CB8AC3E}">
        <p14:creationId xmlns:p14="http://schemas.microsoft.com/office/powerpoint/2010/main" val="114082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0" y="230777"/>
            <a:ext cx="7452359" cy="938349"/>
          </a:xfrm>
        </p:spPr>
        <p:txBody>
          <a:bodyPr/>
          <a:lstStyle/>
          <a:p>
            <a:r>
              <a:rPr lang="en-NZ" dirty="0"/>
              <a:t>“building beside river”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5" y="1396092"/>
            <a:ext cx="7534275" cy="491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95" y="4062547"/>
            <a:ext cx="3931584" cy="2546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66" y="230777"/>
            <a:ext cx="3278777" cy="2188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64" y="2161872"/>
            <a:ext cx="4105003" cy="23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3" y="465908"/>
            <a:ext cx="10731136" cy="1456267"/>
          </a:xfrm>
        </p:spPr>
        <p:txBody>
          <a:bodyPr/>
          <a:lstStyle/>
          <a:p>
            <a:r>
              <a:rPr lang="en-NZ" dirty="0"/>
              <a:t>There are many variables that might influence how a preposition is interpreted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8" y="2011438"/>
            <a:ext cx="5499461" cy="4271795"/>
          </a:xfrm>
        </p:spPr>
        <p:txBody>
          <a:bodyPr/>
          <a:lstStyle/>
          <a:p>
            <a:r>
              <a:rPr lang="en-NZ" sz="2400" dirty="0"/>
              <a:t>Feature types</a:t>
            </a:r>
          </a:p>
          <a:p>
            <a:r>
              <a:rPr lang="en-NZ" sz="2400" dirty="0"/>
              <a:t>Scale</a:t>
            </a:r>
          </a:p>
          <a:p>
            <a:r>
              <a:rPr lang="en-NZ" sz="2400" dirty="0"/>
              <a:t>Geometry type</a:t>
            </a:r>
          </a:p>
          <a:p>
            <a:r>
              <a:rPr lang="en-NZ" sz="2400" dirty="0"/>
              <a:t>Land use</a:t>
            </a:r>
          </a:p>
          <a:p>
            <a:r>
              <a:rPr lang="en-NZ" sz="2400" dirty="0"/>
              <a:t>Density of features</a:t>
            </a:r>
          </a:p>
          <a:p>
            <a:r>
              <a:rPr lang="en-NZ" sz="2400" dirty="0"/>
              <a:t>Proximity to other features</a:t>
            </a:r>
          </a:p>
          <a:p>
            <a:r>
              <a:rPr lang="en-NZ" sz="2400" dirty="0"/>
              <a:t>Presence of other similar features in between</a:t>
            </a:r>
            <a:endParaRPr lang="en-N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9692" y="2102878"/>
            <a:ext cx="5499461" cy="427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Shape</a:t>
            </a:r>
          </a:p>
          <a:p>
            <a:r>
              <a:rPr lang="en-NZ" sz="2400" dirty="0"/>
              <a:t>Structure (axis)</a:t>
            </a:r>
          </a:p>
          <a:p>
            <a:r>
              <a:rPr lang="en-NZ" sz="2400" dirty="0"/>
              <a:t>Static/movement</a:t>
            </a:r>
          </a:p>
          <a:p>
            <a:r>
              <a:rPr lang="en-NZ" sz="2400" dirty="0"/>
              <a:t>Indoor/outdoor</a:t>
            </a:r>
          </a:p>
          <a:p>
            <a:r>
              <a:rPr lang="en-NZ" sz="2400" dirty="0"/>
              <a:t>Reason for utterance</a:t>
            </a:r>
          </a:p>
          <a:p>
            <a:r>
              <a:rPr lang="en-NZ" sz="2400" dirty="0"/>
              <a:t>Gestures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56006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316654"/>
            <a:ext cx="10131425" cy="698623"/>
          </a:xfrm>
        </p:spPr>
        <p:txBody>
          <a:bodyPr/>
          <a:lstStyle/>
          <a:p>
            <a:r>
              <a:rPr lang="en-NZ" dirty="0"/>
              <a:t>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76" y="1557603"/>
            <a:ext cx="7086599" cy="4684643"/>
          </a:xfrm>
        </p:spPr>
        <p:txBody>
          <a:bodyPr>
            <a:normAutofit/>
          </a:bodyPr>
          <a:lstStyle/>
          <a:p>
            <a:r>
              <a:rPr lang="en-NZ" sz="2400" dirty="0"/>
              <a:t>We are building a machine learning model that will use many of these features as inputs, and use regression to try to predict offset of referenced object from reference object</a:t>
            </a:r>
          </a:p>
          <a:p>
            <a:r>
              <a:rPr lang="en-NZ" sz="2400" dirty="0"/>
              <a:t>We add to our model many examples of expressions that are already georeferenced, and the input features for all of those expressions, and the model makes its best prediction</a:t>
            </a:r>
          </a:p>
          <a:p>
            <a:r>
              <a:rPr lang="en-NZ" sz="2400" dirty="0"/>
              <a:t>Using expressions in central London, UK</a:t>
            </a:r>
          </a:p>
          <a:p>
            <a:r>
              <a:rPr lang="en-NZ" sz="2400" dirty="0"/>
              <a:t>Results pending!</a:t>
            </a:r>
          </a:p>
          <a:p>
            <a:endParaRPr lang="en-NZ" sz="2400" dirty="0"/>
          </a:p>
        </p:txBody>
      </p:sp>
      <p:sp>
        <p:nvSpPr>
          <p:cNvPr id="4" name="Freeform 3"/>
          <p:cNvSpPr/>
          <p:nvPr/>
        </p:nvSpPr>
        <p:spPr>
          <a:xfrm>
            <a:off x="9766852" y="316654"/>
            <a:ext cx="1976042" cy="3340946"/>
          </a:xfrm>
          <a:custGeom>
            <a:avLst/>
            <a:gdLst>
              <a:gd name="connsiteX0" fmla="*/ 1678577 w 2543140"/>
              <a:gd name="connsiteY0" fmla="*/ 1149531 h 5963194"/>
              <a:gd name="connsiteX1" fmla="*/ 1678577 w 2543140"/>
              <a:gd name="connsiteY1" fmla="*/ 1149531 h 5963194"/>
              <a:gd name="connsiteX2" fmla="*/ 1645920 w 2543140"/>
              <a:gd name="connsiteY2" fmla="*/ 1221377 h 5963194"/>
              <a:gd name="connsiteX3" fmla="*/ 1587137 w 2543140"/>
              <a:gd name="connsiteY3" fmla="*/ 1299754 h 5963194"/>
              <a:gd name="connsiteX4" fmla="*/ 1476102 w 2543140"/>
              <a:gd name="connsiteY4" fmla="*/ 1508760 h 5963194"/>
              <a:gd name="connsiteX5" fmla="*/ 1345474 w 2543140"/>
              <a:gd name="connsiteY5" fmla="*/ 1691640 h 5963194"/>
              <a:gd name="connsiteX6" fmla="*/ 1280160 w 2543140"/>
              <a:gd name="connsiteY6" fmla="*/ 1796142 h 5963194"/>
              <a:gd name="connsiteX7" fmla="*/ 1110342 w 2543140"/>
              <a:gd name="connsiteY7" fmla="*/ 2031274 h 5963194"/>
              <a:gd name="connsiteX8" fmla="*/ 1025434 w 2543140"/>
              <a:gd name="connsiteY8" fmla="*/ 2142308 h 5963194"/>
              <a:gd name="connsiteX9" fmla="*/ 894805 w 2543140"/>
              <a:gd name="connsiteY9" fmla="*/ 2377440 h 5963194"/>
              <a:gd name="connsiteX10" fmla="*/ 829491 w 2543140"/>
              <a:gd name="connsiteY10" fmla="*/ 2501537 h 5963194"/>
              <a:gd name="connsiteX11" fmla="*/ 744582 w 2543140"/>
              <a:gd name="connsiteY11" fmla="*/ 2775857 h 5963194"/>
              <a:gd name="connsiteX12" fmla="*/ 731520 w 2543140"/>
              <a:gd name="connsiteY12" fmla="*/ 2841171 h 5963194"/>
              <a:gd name="connsiteX13" fmla="*/ 731520 w 2543140"/>
              <a:gd name="connsiteY13" fmla="*/ 3095897 h 5963194"/>
              <a:gd name="connsiteX14" fmla="*/ 751114 w 2543140"/>
              <a:gd name="connsiteY14" fmla="*/ 3148148 h 5963194"/>
              <a:gd name="connsiteX15" fmla="*/ 764177 w 2543140"/>
              <a:gd name="connsiteY15" fmla="*/ 3272245 h 5963194"/>
              <a:gd name="connsiteX16" fmla="*/ 751114 w 2543140"/>
              <a:gd name="connsiteY16" fmla="*/ 3442062 h 5963194"/>
              <a:gd name="connsiteX17" fmla="*/ 731520 w 2543140"/>
              <a:gd name="connsiteY17" fmla="*/ 3507377 h 5963194"/>
              <a:gd name="connsiteX18" fmla="*/ 548640 w 2543140"/>
              <a:gd name="connsiteY18" fmla="*/ 3788228 h 5963194"/>
              <a:gd name="connsiteX19" fmla="*/ 385354 w 2543140"/>
              <a:gd name="connsiteY19" fmla="*/ 3971108 h 5963194"/>
              <a:gd name="connsiteX20" fmla="*/ 261257 w 2543140"/>
              <a:gd name="connsiteY20" fmla="*/ 4114800 h 5963194"/>
              <a:gd name="connsiteX21" fmla="*/ 235131 w 2543140"/>
              <a:gd name="connsiteY21" fmla="*/ 4160520 h 5963194"/>
              <a:gd name="connsiteX22" fmla="*/ 228600 w 2543140"/>
              <a:gd name="connsiteY22" fmla="*/ 4186645 h 5963194"/>
              <a:gd name="connsiteX23" fmla="*/ 248194 w 2543140"/>
              <a:gd name="connsiteY23" fmla="*/ 4238897 h 5963194"/>
              <a:gd name="connsiteX24" fmla="*/ 287382 w 2543140"/>
              <a:gd name="connsiteY24" fmla="*/ 4265022 h 5963194"/>
              <a:gd name="connsiteX25" fmla="*/ 411480 w 2543140"/>
              <a:gd name="connsiteY25" fmla="*/ 4297680 h 5963194"/>
              <a:gd name="connsiteX26" fmla="*/ 463731 w 2543140"/>
              <a:gd name="connsiteY26" fmla="*/ 4310742 h 5963194"/>
              <a:gd name="connsiteX27" fmla="*/ 391885 w 2543140"/>
              <a:gd name="connsiteY27" fmla="*/ 4317274 h 5963194"/>
              <a:gd name="connsiteX28" fmla="*/ 313508 w 2543140"/>
              <a:gd name="connsiteY28" fmla="*/ 4336868 h 5963194"/>
              <a:gd name="connsiteX29" fmla="*/ 241662 w 2543140"/>
              <a:gd name="connsiteY29" fmla="*/ 4349931 h 5963194"/>
              <a:gd name="connsiteX30" fmla="*/ 202474 w 2543140"/>
              <a:gd name="connsiteY30" fmla="*/ 4382588 h 5963194"/>
              <a:gd name="connsiteX31" fmla="*/ 189411 w 2543140"/>
              <a:gd name="connsiteY31" fmla="*/ 4402182 h 5963194"/>
              <a:gd name="connsiteX32" fmla="*/ 222068 w 2543140"/>
              <a:gd name="connsiteY32" fmla="*/ 4539342 h 5963194"/>
              <a:gd name="connsiteX33" fmla="*/ 254725 w 2543140"/>
              <a:gd name="connsiteY33" fmla="*/ 4585062 h 5963194"/>
              <a:gd name="connsiteX34" fmla="*/ 352697 w 2543140"/>
              <a:gd name="connsiteY34" fmla="*/ 4735285 h 5963194"/>
              <a:gd name="connsiteX35" fmla="*/ 431074 w 2543140"/>
              <a:gd name="connsiteY35" fmla="*/ 4931228 h 5963194"/>
              <a:gd name="connsiteX36" fmla="*/ 424542 w 2543140"/>
              <a:gd name="connsiteY36" fmla="*/ 5016137 h 5963194"/>
              <a:gd name="connsiteX37" fmla="*/ 293914 w 2543140"/>
              <a:gd name="connsiteY37" fmla="*/ 5199017 h 5963194"/>
              <a:gd name="connsiteX38" fmla="*/ 143691 w 2543140"/>
              <a:gd name="connsiteY38" fmla="*/ 5362302 h 5963194"/>
              <a:gd name="connsiteX39" fmla="*/ 97971 w 2543140"/>
              <a:gd name="connsiteY39" fmla="*/ 5401491 h 5963194"/>
              <a:gd name="connsiteX40" fmla="*/ 65314 w 2543140"/>
              <a:gd name="connsiteY40" fmla="*/ 5453742 h 5963194"/>
              <a:gd name="connsiteX41" fmla="*/ 39188 w 2543140"/>
              <a:gd name="connsiteY41" fmla="*/ 5512525 h 5963194"/>
              <a:gd name="connsiteX42" fmla="*/ 39188 w 2543140"/>
              <a:gd name="connsiteY42" fmla="*/ 5636622 h 5963194"/>
              <a:gd name="connsiteX43" fmla="*/ 32657 w 2543140"/>
              <a:gd name="connsiteY43" fmla="*/ 5669280 h 5963194"/>
              <a:gd name="connsiteX44" fmla="*/ 13062 w 2543140"/>
              <a:gd name="connsiteY44" fmla="*/ 5695405 h 5963194"/>
              <a:gd name="connsiteX45" fmla="*/ 6531 w 2543140"/>
              <a:gd name="connsiteY45" fmla="*/ 5721531 h 5963194"/>
              <a:gd name="connsiteX46" fmla="*/ 0 w 2543140"/>
              <a:gd name="connsiteY46" fmla="*/ 5741125 h 5963194"/>
              <a:gd name="connsiteX47" fmla="*/ 6531 w 2543140"/>
              <a:gd name="connsiteY47" fmla="*/ 5793377 h 5963194"/>
              <a:gd name="connsiteX48" fmla="*/ 19594 w 2543140"/>
              <a:gd name="connsiteY48" fmla="*/ 5819502 h 5963194"/>
              <a:gd name="connsiteX49" fmla="*/ 117565 w 2543140"/>
              <a:gd name="connsiteY49" fmla="*/ 5891348 h 5963194"/>
              <a:gd name="connsiteX50" fmla="*/ 202474 w 2543140"/>
              <a:gd name="connsiteY50" fmla="*/ 5924005 h 5963194"/>
              <a:gd name="connsiteX51" fmla="*/ 287382 w 2543140"/>
              <a:gd name="connsiteY51" fmla="*/ 5950131 h 5963194"/>
              <a:gd name="connsiteX52" fmla="*/ 404948 w 2543140"/>
              <a:gd name="connsiteY52" fmla="*/ 5963194 h 5963194"/>
              <a:gd name="connsiteX53" fmla="*/ 548640 w 2543140"/>
              <a:gd name="connsiteY53" fmla="*/ 5956662 h 5963194"/>
              <a:gd name="connsiteX54" fmla="*/ 587828 w 2543140"/>
              <a:gd name="connsiteY54" fmla="*/ 5930537 h 5963194"/>
              <a:gd name="connsiteX55" fmla="*/ 607422 w 2543140"/>
              <a:gd name="connsiteY55" fmla="*/ 5924005 h 5963194"/>
              <a:gd name="connsiteX56" fmla="*/ 679268 w 2543140"/>
              <a:gd name="connsiteY56" fmla="*/ 5878285 h 5963194"/>
              <a:gd name="connsiteX57" fmla="*/ 731520 w 2543140"/>
              <a:gd name="connsiteY57" fmla="*/ 5839097 h 5963194"/>
              <a:gd name="connsiteX58" fmla="*/ 777240 w 2543140"/>
              <a:gd name="connsiteY58" fmla="*/ 5806440 h 5963194"/>
              <a:gd name="connsiteX59" fmla="*/ 692331 w 2543140"/>
              <a:gd name="connsiteY59" fmla="*/ 5747657 h 5963194"/>
              <a:gd name="connsiteX60" fmla="*/ 535577 w 2543140"/>
              <a:gd name="connsiteY60" fmla="*/ 5656217 h 5963194"/>
              <a:gd name="connsiteX61" fmla="*/ 489857 w 2543140"/>
              <a:gd name="connsiteY61" fmla="*/ 5610497 h 5963194"/>
              <a:gd name="connsiteX62" fmla="*/ 496388 w 2543140"/>
              <a:gd name="connsiteY62" fmla="*/ 5538651 h 5963194"/>
              <a:gd name="connsiteX63" fmla="*/ 496388 w 2543140"/>
              <a:gd name="connsiteY63" fmla="*/ 5486400 h 5963194"/>
              <a:gd name="connsiteX64" fmla="*/ 509451 w 2543140"/>
              <a:gd name="connsiteY64" fmla="*/ 5427617 h 5963194"/>
              <a:gd name="connsiteX65" fmla="*/ 515982 w 2543140"/>
              <a:gd name="connsiteY65" fmla="*/ 5342708 h 5963194"/>
              <a:gd name="connsiteX66" fmla="*/ 529045 w 2543140"/>
              <a:gd name="connsiteY66" fmla="*/ 5296988 h 5963194"/>
              <a:gd name="connsiteX67" fmla="*/ 548640 w 2543140"/>
              <a:gd name="connsiteY67" fmla="*/ 5231674 h 5963194"/>
              <a:gd name="connsiteX68" fmla="*/ 568234 w 2543140"/>
              <a:gd name="connsiteY68" fmla="*/ 5199017 h 5963194"/>
              <a:gd name="connsiteX69" fmla="*/ 600891 w 2543140"/>
              <a:gd name="connsiteY69" fmla="*/ 5133702 h 5963194"/>
              <a:gd name="connsiteX70" fmla="*/ 613954 w 2543140"/>
              <a:gd name="connsiteY70" fmla="*/ 5094514 h 5963194"/>
              <a:gd name="connsiteX71" fmla="*/ 640080 w 2543140"/>
              <a:gd name="connsiteY71" fmla="*/ 5068388 h 5963194"/>
              <a:gd name="connsiteX72" fmla="*/ 666205 w 2543140"/>
              <a:gd name="connsiteY72" fmla="*/ 5029200 h 5963194"/>
              <a:gd name="connsiteX73" fmla="*/ 692331 w 2543140"/>
              <a:gd name="connsiteY73" fmla="*/ 4996542 h 5963194"/>
              <a:gd name="connsiteX74" fmla="*/ 724988 w 2543140"/>
              <a:gd name="connsiteY74" fmla="*/ 4931228 h 5963194"/>
              <a:gd name="connsiteX75" fmla="*/ 718457 w 2543140"/>
              <a:gd name="connsiteY75" fmla="*/ 4898571 h 5963194"/>
              <a:gd name="connsiteX76" fmla="*/ 692331 w 2543140"/>
              <a:gd name="connsiteY76" fmla="*/ 4839788 h 5963194"/>
              <a:gd name="connsiteX77" fmla="*/ 679268 w 2543140"/>
              <a:gd name="connsiteY77" fmla="*/ 4800600 h 5963194"/>
              <a:gd name="connsiteX78" fmla="*/ 698862 w 2543140"/>
              <a:gd name="connsiteY78" fmla="*/ 4728754 h 5963194"/>
              <a:gd name="connsiteX79" fmla="*/ 738051 w 2543140"/>
              <a:gd name="connsiteY79" fmla="*/ 4669971 h 5963194"/>
              <a:gd name="connsiteX80" fmla="*/ 751114 w 2543140"/>
              <a:gd name="connsiteY80" fmla="*/ 4650377 h 5963194"/>
              <a:gd name="connsiteX81" fmla="*/ 796834 w 2543140"/>
              <a:gd name="connsiteY81" fmla="*/ 4585062 h 5963194"/>
              <a:gd name="connsiteX82" fmla="*/ 783771 w 2543140"/>
              <a:gd name="connsiteY82" fmla="*/ 4532811 h 5963194"/>
              <a:gd name="connsiteX83" fmla="*/ 842554 w 2543140"/>
              <a:gd name="connsiteY83" fmla="*/ 4421777 h 5963194"/>
              <a:gd name="connsiteX84" fmla="*/ 862148 w 2543140"/>
              <a:gd name="connsiteY84" fmla="*/ 4395651 h 5963194"/>
              <a:gd name="connsiteX85" fmla="*/ 907868 w 2543140"/>
              <a:gd name="connsiteY85" fmla="*/ 4343400 h 5963194"/>
              <a:gd name="connsiteX86" fmla="*/ 960120 w 2543140"/>
              <a:gd name="connsiteY86" fmla="*/ 4265022 h 5963194"/>
              <a:gd name="connsiteX87" fmla="*/ 973182 w 2543140"/>
              <a:gd name="connsiteY87" fmla="*/ 4225834 h 5963194"/>
              <a:gd name="connsiteX88" fmla="*/ 979714 w 2543140"/>
              <a:gd name="connsiteY88" fmla="*/ 4206240 h 5963194"/>
              <a:gd name="connsiteX89" fmla="*/ 986245 w 2543140"/>
              <a:gd name="connsiteY89" fmla="*/ 4180114 h 5963194"/>
              <a:gd name="connsiteX90" fmla="*/ 979714 w 2543140"/>
              <a:gd name="connsiteY90" fmla="*/ 4153988 h 5963194"/>
              <a:gd name="connsiteX91" fmla="*/ 953588 w 2543140"/>
              <a:gd name="connsiteY91" fmla="*/ 4114800 h 5963194"/>
              <a:gd name="connsiteX92" fmla="*/ 966651 w 2543140"/>
              <a:gd name="connsiteY92" fmla="*/ 4088674 h 5963194"/>
              <a:gd name="connsiteX93" fmla="*/ 979714 w 2543140"/>
              <a:gd name="connsiteY93" fmla="*/ 4069080 h 5963194"/>
              <a:gd name="connsiteX94" fmla="*/ 986245 w 2543140"/>
              <a:gd name="connsiteY94" fmla="*/ 4049485 h 5963194"/>
              <a:gd name="connsiteX95" fmla="*/ 979714 w 2543140"/>
              <a:gd name="connsiteY95" fmla="*/ 4023360 h 5963194"/>
              <a:gd name="connsiteX96" fmla="*/ 992777 w 2543140"/>
              <a:gd name="connsiteY96" fmla="*/ 3971108 h 5963194"/>
              <a:gd name="connsiteX97" fmla="*/ 1012371 w 2543140"/>
              <a:gd name="connsiteY97" fmla="*/ 3944982 h 5963194"/>
              <a:gd name="connsiteX98" fmla="*/ 1077685 w 2543140"/>
              <a:gd name="connsiteY98" fmla="*/ 3853542 h 5963194"/>
              <a:gd name="connsiteX99" fmla="*/ 1090748 w 2543140"/>
              <a:gd name="connsiteY99" fmla="*/ 3807822 h 5963194"/>
              <a:gd name="connsiteX100" fmla="*/ 1156062 w 2543140"/>
              <a:gd name="connsiteY100" fmla="*/ 3735977 h 5963194"/>
              <a:gd name="connsiteX101" fmla="*/ 1208314 w 2543140"/>
              <a:gd name="connsiteY101" fmla="*/ 3664131 h 5963194"/>
              <a:gd name="connsiteX102" fmla="*/ 1240971 w 2543140"/>
              <a:gd name="connsiteY102" fmla="*/ 3566160 h 5963194"/>
              <a:gd name="connsiteX103" fmla="*/ 1260565 w 2543140"/>
              <a:gd name="connsiteY103" fmla="*/ 3540034 h 5963194"/>
              <a:gd name="connsiteX104" fmla="*/ 1286691 w 2543140"/>
              <a:gd name="connsiteY104" fmla="*/ 3513908 h 5963194"/>
              <a:gd name="connsiteX105" fmla="*/ 1306285 w 2543140"/>
              <a:gd name="connsiteY105" fmla="*/ 3474720 h 5963194"/>
              <a:gd name="connsiteX106" fmla="*/ 1352005 w 2543140"/>
              <a:gd name="connsiteY106" fmla="*/ 3409405 h 5963194"/>
              <a:gd name="connsiteX107" fmla="*/ 1365068 w 2543140"/>
              <a:gd name="connsiteY107" fmla="*/ 3370217 h 5963194"/>
              <a:gd name="connsiteX108" fmla="*/ 1391194 w 2543140"/>
              <a:gd name="connsiteY108" fmla="*/ 3324497 h 5963194"/>
              <a:gd name="connsiteX109" fmla="*/ 1384662 w 2543140"/>
              <a:gd name="connsiteY109" fmla="*/ 3272245 h 5963194"/>
              <a:gd name="connsiteX110" fmla="*/ 1365068 w 2543140"/>
              <a:gd name="connsiteY110" fmla="*/ 3252651 h 5963194"/>
              <a:gd name="connsiteX111" fmla="*/ 1358537 w 2543140"/>
              <a:gd name="connsiteY111" fmla="*/ 3226525 h 5963194"/>
              <a:gd name="connsiteX112" fmla="*/ 1345474 w 2543140"/>
              <a:gd name="connsiteY112" fmla="*/ 3206931 h 5963194"/>
              <a:gd name="connsiteX113" fmla="*/ 1332411 w 2543140"/>
              <a:gd name="connsiteY113" fmla="*/ 3154680 h 5963194"/>
              <a:gd name="connsiteX114" fmla="*/ 1338942 w 2543140"/>
              <a:gd name="connsiteY114" fmla="*/ 3056708 h 5963194"/>
              <a:gd name="connsiteX115" fmla="*/ 1352005 w 2543140"/>
              <a:gd name="connsiteY115" fmla="*/ 2984862 h 5963194"/>
              <a:gd name="connsiteX116" fmla="*/ 1358537 w 2543140"/>
              <a:gd name="connsiteY116" fmla="*/ 2945674 h 5963194"/>
              <a:gd name="connsiteX117" fmla="*/ 1378131 w 2543140"/>
              <a:gd name="connsiteY117" fmla="*/ 2873828 h 5963194"/>
              <a:gd name="connsiteX118" fmla="*/ 1423851 w 2543140"/>
              <a:gd name="connsiteY118" fmla="*/ 2723605 h 5963194"/>
              <a:gd name="connsiteX119" fmla="*/ 1436914 w 2543140"/>
              <a:gd name="connsiteY119" fmla="*/ 2651760 h 5963194"/>
              <a:gd name="connsiteX120" fmla="*/ 1463040 w 2543140"/>
              <a:gd name="connsiteY120" fmla="*/ 2566851 h 5963194"/>
              <a:gd name="connsiteX121" fmla="*/ 1469571 w 2543140"/>
              <a:gd name="connsiteY121" fmla="*/ 2534194 h 5963194"/>
              <a:gd name="connsiteX122" fmla="*/ 1482634 w 2543140"/>
              <a:gd name="connsiteY122" fmla="*/ 2495005 h 5963194"/>
              <a:gd name="connsiteX123" fmla="*/ 1489165 w 2543140"/>
              <a:gd name="connsiteY123" fmla="*/ 2462348 h 5963194"/>
              <a:gd name="connsiteX124" fmla="*/ 1508760 w 2543140"/>
              <a:gd name="connsiteY124" fmla="*/ 2423160 h 5963194"/>
              <a:gd name="connsiteX125" fmla="*/ 1521822 w 2543140"/>
              <a:gd name="connsiteY125" fmla="*/ 2383971 h 5963194"/>
              <a:gd name="connsiteX126" fmla="*/ 1534885 w 2543140"/>
              <a:gd name="connsiteY126" fmla="*/ 2357845 h 5963194"/>
              <a:gd name="connsiteX127" fmla="*/ 1561011 w 2543140"/>
              <a:gd name="connsiteY127" fmla="*/ 2292531 h 5963194"/>
              <a:gd name="connsiteX128" fmla="*/ 1626325 w 2543140"/>
              <a:gd name="connsiteY128" fmla="*/ 2181497 h 5963194"/>
              <a:gd name="connsiteX129" fmla="*/ 1652451 w 2543140"/>
              <a:gd name="connsiteY129" fmla="*/ 2109651 h 5963194"/>
              <a:gd name="connsiteX130" fmla="*/ 1678577 w 2543140"/>
              <a:gd name="connsiteY130" fmla="*/ 2057400 h 5963194"/>
              <a:gd name="connsiteX131" fmla="*/ 1704702 w 2543140"/>
              <a:gd name="connsiteY131" fmla="*/ 1985554 h 5963194"/>
              <a:gd name="connsiteX132" fmla="*/ 1717765 w 2543140"/>
              <a:gd name="connsiteY132" fmla="*/ 1965960 h 5963194"/>
              <a:gd name="connsiteX133" fmla="*/ 1737360 w 2543140"/>
              <a:gd name="connsiteY133" fmla="*/ 1913708 h 5963194"/>
              <a:gd name="connsiteX134" fmla="*/ 1756954 w 2543140"/>
              <a:gd name="connsiteY134" fmla="*/ 1887582 h 5963194"/>
              <a:gd name="connsiteX135" fmla="*/ 1828800 w 2543140"/>
              <a:gd name="connsiteY135" fmla="*/ 1776548 h 5963194"/>
              <a:gd name="connsiteX136" fmla="*/ 1867988 w 2543140"/>
              <a:gd name="connsiteY136" fmla="*/ 1737360 h 5963194"/>
              <a:gd name="connsiteX137" fmla="*/ 1894114 w 2543140"/>
              <a:gd name="connsiteY137" fmla="*/ 1711234 h 5963194"/>
              <a:gd name="connsiteX138" fmla="*/ 1913708 w 2543140"/>
              <a:gd name="connsiteY138" fmla="*/ 1645920 h 5963194"/>
              <a:gd name="connsiteX139" fmla="*/ 1887582 w 2543140"/>
              <a:gd name="connsiteY139" fmla="*/ 1626325 h 5963194"/>
              <a:gd name="connsiteX140" fmla="*/ 1933302 w 2543140"/>
              <a:gd name="connsiteY140" fmla="*/ 1554480 h 5963194"/>
              <a:gd name="connsiteX141" fmla="*/ 1972491 w 2543140"/>
              <a:gd name="connsiteY141" fmla="*/ 1495697 h 5963194"/>
              <a:gd name="connsiteX142" fmla="*/ 1998617 w 2543140"/>
              <a:gd name="connsiteY142" fmla="*/ 1469571 h 5963194"/>
              <a:gd name="connsiteX143" fmla="*/ 2018211 w 2543140"/>
              <a:gd name="connsiteY143" fmla="*/ 1436914 h 5963194"/>
              <a:gd name="connsiteX144" fmla="*/ 2070462 w 2543140"/>
              <a:gd name="connsiteY144" fmla="*/ 1371600 h 5963194"/>
              <a:gd name="connsiteX145" fmla="*/ 2090057 w 2543140"/>
              <a:gd name="connsiteY145" fmla="*/ 1332411 h 5963194"/>
              <a:gd name="connsiteX146" fmla="*/ 2142308 w 2543140"/>
              <a:gd name="connsiteY146" fmla="*/ 1267097 h 5963194"/>
              <a:gd name="connsiteX147" fmla="*/ 2188028 w 2543140"/>
              <a:gd name="connsiteY147" fmla="*/ 1188720 h 5963194"/>
              <a:gd name="connsiteX148" fmla="*/ 2266405 w 2543140"/>
              <a:gd name="connsiteY148" fmla="*/ 1064622 h 5963194"/>
              <a:gd name="connsiteX149" fmla="*/ 2292531 w 2543140"/>
              <a:gd name="connsiteY149" fmla="*/ 1012371 h 5963194"/>
              <a:gd name="connsiteX150" fmla="*/ 2331720 w 2543140"/>
              <a:gd name="connsiteY150" fmla="*/ 966651 h 5963194"/>
              <a:gd name="connsiteX151" fmla="*/ 2364377 w 2543140"/>
              <a:gd name="connsiteY151" fmla="*/ 914400 h 5963194"/>
              <a:gd name="connsiteX152" fmla="*/ 2403565 w 2543140"/>
              <a:gd name="connsiteY152" fmla="*/ 868680 h 5963194"/>
              <a:gd name="connsiteX153" fmla="*/ 2455817 w 2543140"/>
              <a:gd name="connsiteY153" fmla="*/ 777240 h 5963194"/>
              <a:gd name="connsiteX154" fmla="*/ 2488474 w 2543140"/>
              <a:gd name="connsiteY154" fmla="*/ 738051 h 5963194"/>
              <a:gd name="connsiteX155" fmla="*/ 2514600 w 2543140"/>
              <a:gd name="connsiteY155" fmla="*/ 685800 h 5963194"/>
              <a:gd name="connsiteX156" fmla="*/ 2527662 w 2543140"/>
              <a:gd name="connsiteY156" fmla="*/ 666205 h 5963194"/>
              <a:gd name="connsiteX157" fmla="*/ 2540725 w 2543140"/>
              <a:gd name="connsiteY157" fmla="*/ 613954 h 5963194"/>
              <a:gd name="connsiteX158" fmla="*/ 2514600 w 2543140"/>
              <a:gd name="connsiteY158" fmla="*/ 391885 h 5963194"/>
              <a:gd name="connsiteX159" fmla="*/ 2455817 w 2543140"/>
              <a:gd name="connsiteY159" fmla="*/ 287382 h 5963194"/>
              <a:gd name="connsiteX160" fmla="*/ 2429691 w 2543140"/>
              <a:gd name="connsiteY160" fmla="*/ 235131 h 5963194"/>
              <a:gd name="connsiteX161" fmla="*/ 2410097 w 2543140"/>
              <a:gd name="connsiteY161" fmla="*/ 169817 h 5963194"/>
              <a:gd name="connsiteX162" fmla="*/ 2318657 w 2543140"/>
              <a:gd name="connsiteY162" fmla="*/ 78377 h 5963194"/>
              <a:gd name="connsiteX163" fmla="*/ 2246811 w 2543140"/>
              <a:gd name="connsiteY163" fmla="*/ 39188 h 5963194"/>
              <a:gd name="connsiteX164" fmla="*/ 2168434 w 2543140"/>
              <a:gd name="connsiteY164" fmla="*/ 0 h 5963194"/>
              <a:gd name="connsiteX165" fmla="*/ 2109651 w 2543140"/>
              <a:gd name="connsiteY165" fmla="*/ 19594 h 5963194"/>
              <a:gd name="connsiteX166" fmla="*/ 2103120 w 2543140"/>
              <a:gd name="connsiteY166" fmla="*/ 52251 h 5963194"/>
              <a:gd name="connsiteX167" fmla="*/ 2096588 w 2543140"/>
              <a:gd name="connsiteY167" fmla="*/ 182880 h 5963194"/>
              <a:gd name="connsiteX168" fmla="*/ 2096588 w 2543140"/>
              <a:gd name="connsiteY168" fmla="*/ 535577 h 5963194"/>
              <a:gd name="connsiteX169" fmla="*/ 2083525 w 2543140"/>
              <a:gd name="connsiteY169" fmla="*/ 568234 h 5963194"/>
              <a:gd name="connsiteX170" fmla="*/ 2018211 w 2543140"/>
              <a:gd name="connsiteY170" fmla="*/ 666205 h 5963194"/>
              <a:gd name="connsiteX171" fmla="*/ 1972491 w 2543140"/>
              <a:gd name="connsiteY171" fmla="*/ 724988 h 5963194"/>
              <a:gd name="connsiteX172" fmla="*/ 1959428 w 2543140"/>
              <a:gd name="connsiteY172" fmla="*/ 744582 h 5963194"/>
              <a:gd name="connsiteX173" fmla="*/ 1881051 w 2543140"/>
              <a:gd name="connsiteY173" fmla="*/ 777240 h 5963194"/>
              <a:gd name="connsiteX174" fmla="*/ 1848394 w 2543140"/>
              <a:gd name="connsiteY174" fmla="*/ 809897 h 5963194"/>
              <a:gd name="connsiteX175" fmla="*/ 1835331 w 2543140"/>
              <a:gd name="connsiteY175" fmla="*/ 836022 h 5963194"/>
              <a:gd name="connsiteX176" fmla="*/ 1815737 w 2543140"/>
              <a:gd name="connsiteY176" fmla="*/ 888274 h 5963194"/>
              <a:gd name="connsiteX177" fmla="*/ 1789611 w 2543140"/>
              <a:gd name="connsiteY177" fmla="*/ 927462 h 5963194"/>
              <a:gd name="connsiteX178" fmla="*/ 1770017 w 2543140"/>
              <a:gd name="connsiteY178" fmla="*/ 960120 h 5963194"/>
              <a:gd name="connsiteX179" fmla="*/ 1743891 w 2543140"/>
              <a:gd name="connsiteY179" fmla="*/ 1005840 h 5963194"/>
              <a:gd name="connsiteX180" fmla="*/ 1730828 w 2543140"/>
              <a:gd name="connsiteY180" fmla="*/ 1045028 h 5963194"/>
              <a:gd name="connsiteX181" fmla="*/ 1724297 w 2543140"/>
              <a:gd name="connsiteY181" fmla="*/ 1071154 h 5963194"/>
              <a:gd name="connsiteX182" fmla="*/ 1711234 w 2543140"/>
              <a:gd name="connsiteY182" fmla="*/ 1090748 h 5963194"/>
              <a:gd name="connsiteX183" fmla="*/ 1704702 w 2543140"/>
              <a:gd name="connsiteY183" fmla="*/ 1110342 h 5963194"/>
              <a:gd name="connsiteX184" fmla="*/ 1678577 w 2543140"/>
              <a:gd name="connsiteY184" fmla="*/ 1149531 h 596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2543140" h="5963194">
                <a:moveTo>
                  <a:pt x="1678577" y="1149531"/>
                </a:moveTo>
                <a:lnTo>
                  <a:pt x="1678577" y="1149531"/>
                </a:lnTo>
                <a:cubicBezTo>
                  <a:pt x="1667691" y="1173480"/>
                  <a:pt x="1658229" y="1198128"/>
                  <a:pt x="1645920" y="1221377"/>
                </a:cubicBezTo>
                <a:cubicBezTo>
                  <a:pt x="1589790" y="1327401"/>
                  <a:pt x="1652126" y="1191438"/>
                  <a:pt x="1587137" y="1299754"/>
                </a:cubicBezTo>
                <a:cubicBezTo>
                  <a:pt x="1478673" y="1480528"/>
                  <a:pt x="1729769" y="1153625"/>
                  <a:pt x="1476102" y="1508760"/>
                </a:cubicBezTo>
                <a:cubicBezTo>
                  <a:pt x="1432559" y="1569720"/>
                  <a:pt x="1385178" y="1628113"/>
                  <a:pt x="1345474" y="1691640"/>
                </a:cubicBezTo>
                <a:cubicBezTo>
                  <a:pt x="1323703" y="1726474"/>
                  <a:pt x="1303542" y="1762368"/>
                  <a:pt x="1280160" y="1796142"/>
                </a:cubicBezTo>
                <a:cubicBezTo>
                  <a:pt x="1225128" y="1875632"/>
                  <a:pt x="1167643" y="1953403"/>
                  <a:pt x="1110342" y="2031274"/>
                </a:cubicBezTo>
                <a:cubicBezTo>
                  <a:pt x="1082727" y="2068802"/>
                  <a:pt x="1048061" y="2101579"/>
                  <a:pt x="1025434" y="2142308"/>
                </a:cubicBezTo>
                <a:cubicBezTo>
                  <a:pt x="981891" y="2220685"/>
                  <a:pt x="937739" y="2298727"/>
                  <a:pt x="894805" y="2377440"/>
                </a:cubicBezTo>
                <a:cubicBezTo>
                  <a:pt x="872421" y="2418477"/>
                  <a:pt x="843795" y="2457034"/>
                  <a:pt x="829491" y="2501537"/>
                </a:cubicBezTo>
                <a:cubicBezTo>
                  <a:pt x="810685" y="2560043"/>
                  <a:pt x="763705" y="2699362"/>
                  <a:pt x="744582" y="2775857"/>
                </a:cubicBezTo>
                <a:cubicBezTo>
                  <a:pt x="739197" y="2797397"/>
                  <a:pt x="735874" y="2819400"/>
                  <a:pt x="731520" y="2841171"/>
                </a:cubicBezTo>
                <a:cubicBezTo>
                  <a:pt x="723043" y="2942884"/>
                  <a:pt x="717420" y="2972519"/>
                  <a:pt x="731520" y="3095897"/>
                </a:cubicBezTo>
                <a:cubicBezTo>
                  <a:pt x="733632" y="3114378"/>
                  <a:pt x="744583" y="3130731"/>
                  <a:pt x="751114" y="3148148"/>
                </a:cubicBezTo>
                <a:cubicBezTo>
                  <a:pt x="752238" y="3158263"/>
                  <a:pt x="764365" y="3265460"/>
                  <a:pt x="764177" y="3272245"/>
                </a:cubicBezTo>
                <a:cubicBezTo>
                  <a:pt x="762601" y="3328996"/>
                  <a:pt x="758924" y="3385829"/>
                  <a:pt x="751114" y="3442062"/>
                </a:cubicBezTo>
                <a:cubicBezTo>
                  <a:pt x="747987" y="3464576"/>
                  <a:pt x="741420" y="3486916"/>
                  <a:pt x="731520" y="3507377"/>
                </a:cubicBezTo>
                <a:cubicBezTo>
                  <a:pt x="692255" y="3588525"/>
                  <a:pt x="607077" y="3722779"/>
                  <a:pt x="548640" y="3788228"/>
                </a:cubicBezTo>
                <a:cubicBezTo>
                  <a:pt x="494211" y="3849188"/>
                  <a:pt x="443141" y="3913321"/>
                  <a:pt x="385354" y="3971108"/>
                </a:cubicBezTo>
                <a:cubicBezTo>
                  <a:pt x="340897" y="4015565"/>
                  <a:pt x="292919" y="4059393"/>
                  <a:pt x="261257" y="4114800"/>
                </a:cubicBezTo>
                <a:lnTo>
                  <a:pt x="235131" y="4160520"/>
                </a:lnTo>
                <a:cubicBezTo>
                  <a:pt x="232954" y="4169228"/>
                  <a:pt x="227124" y="4177791"/>
                  <a:pt x="228600" y="4186645"/>
                </a:cubicBezTo>
                <a:cubicBezTo>
                  <a:pt x="231658" y="4204994"/>
                  <a:pt x="237033" y="4224016"/>
                  <a:pt x="248194" y="4238897"/>
                </a:cubicBezTo>
                <a:cubicBezTo>
                  <a:pt x="257614" y="4251457"/>
                  <a:pt x="273156" y="4258383"/>
                  <a:pt x="287382" y="4265022"/>
                </a:cubicBezTo>
                <a:cubicBezTo>
                  <a:pt x="330914" y="4285337"/>
                  <a:pt x="364948" y="4287340"/>
                  <a:pt x="411480" y="4297680"/>
                </a:cubicBezTo>
                <a:cubicBezTo>
                  <a:pt x="429005" y="4301574"/>
                  <a:pt x="446314" y="4306388"/>
                  <a:pt x="463731" y="4310742"/>
                </a:cubicBezTo>
                <a:cubicBezTo>
                  <a:pt x="439782" y="4312919"/>
                  <a:pt x="415577" y="4313154"/>
                  <a:pt x="391885" y="4317274"/>
                </a:cubicBezTo>
                <a:cubicBezTo>
                  <a:pt x="365354" y="4321888"/>
                  <a:pt x="339823" y="4331147"/>
                  <a:pt x="313508" y="4336868"/>
                </a:cubicBezTo>
                <a:cubicBezTo>
                  <a:pt x="289722" y="4342039"/>
                  <a:pt x="265611" y="4345577"/>
                  <a:pt x="241662" y="4349931"/>
                </a:cubicBezTo>
                <a:cubicBezTo>
                  <a:pt x="228599" y="4360817"/>
                  <a:pt x="214498" y="4370564"/>
                  <a:pt x="202474" y="4382588"/>
                </a:cubicBezTo>
                <a:cubicBezTo>
                  <a:pt x="196923" y="4388139"/>
                  <a:pt x="188437" y="4394393"/>
                  <a:pt x="189411" y="4402182"/>
                </a:cubicBezTo>
                <a:cubicBezTo>
                  <a:pt x="195240" y="4448817"/>
                  <a:pt x="206261" y="4495082"/>
                  <a:pt x="222068" y="4539342"/>
                </a:cubicBezTo>
                <a:cubicBezTo>
                  <a:pt x="228367" y="4556979"/>
                  <a:pt x="244336" y="4569479"/>
                  <a:pt x="254725" y="4585062"/>
                </a:cubicBezTo>
                <a:cubicBezTo>
                  <a:pt x="287886" y="4634804"/>
                  <a:pt x="333057" y="4678821"/>
                  <a:pt x="352697" y="4735285"/>
                </a:cubicBezTo>
                <a:cubicBezTo>
                  <a:pt x="410714" y="4902087"/>
                  <a:pt x="378644" y="4839477"/>
                  <a:pt x="431074" y="4931228"/>
                </a:cubicBezTo>
                <a:cubicBezTo>
                  <a:pt x="428897" y="4959531"/>
                  <a:pt x="434089" y="4989404"/>
                  <a:pt x="424542" y="5016137"/>
                </a:cubicBezTo>
                <a:cubicBezTo>
                  <a:pt x="401862" y="5079640"/>
                  <a:pt x="336644" y="5149540"/>
                  <a:pt x="293914" y="5199017"/>
                </a:cubicBezTo>
                <a:cubicBezTo>
                  <a:pt x="263459" y="5234281"/>
                  <a:pt x="162118" y="5346508"/>
                  <a:pt x="143691" y="5362302"/>
                </a:cubicBezTo>
                <a:cubicBezTo>
                  <a:pt x="128451" y="5375365"/>
                  <a:pt x="111034" y="5386251"/>
                  <a:pt x="97971" y="5401491"/>
                </a:cubicBezTo>
                <a:cubicBezTo>
                  <a:pt x="84604" y="5417085"/>
                  <a:pt x="75663" y="5436001"/>
                  <a:pt x="65314" y="5453742"/>
                </a:cubicBezTo>
                <a:cubicBezTo>
                  <a:pt x="53665" y="5473712"/>
                  <a:pt x="47851" y="5490868"/>
                  <a:pt x="39188" y="5512525"/>
                </a:cubicBezTo>
                <a:cubicBezTo>
                  <a:pt x="46030" y="5594626"/>
                  <a:pt x="49996" y="5571771"/>
                  <a:pt x="39188" y="5636622"/>
                </a:cubicBezTo>
                <a:cubicBezTo>
                  <a:pt x="37363" y="5647572"/>
                  <a:pt x="37166" y="5659135"/>
                  <a:pt x="32657" y="5669280"/>
                </a:cubicBezTo>
                <a:cubicBezTo>
                  <a:pt x="28236" y="5679227"/>
                  <a:pt x="19594" y="5686697"/>
                  <a:pt x="13062" y="5695405"/>
                </a:cubicBezTo>
                <a:cubicBezTo>
                  <a:pt x="10885" y="5704114"/>
                  <a:pt x="8997" y="5712900"/>
                  <a:pt x="6531" y="5721531"/>
                </a:cubicBezTo>
                <a:cubicBezTo>
                  <a:pt x="4640" y="5728151"/>
                  <a:pt x="0" y="5734240"/>
                  <a:pt x="0" y="5741125"/>
                </a:cubicBezTo>
                <a:cubicBezTo>
                  <a:pt x="0" y="5758678"/>
                  <a:pt x="2274" y="5776348"/>
                  <a:pt x="6531" y="5793377"/>
                </a:cubicBezTo>
                <a:cubicBezTo>
                  <a:pt x="8892" y="5802823"/>
                  <a:pt x="13935" y="5811579"/>
                  <a:pt x="19594" y="5819502"/>
                </a:cubicBezTo>
                <a:cubicBezTo>
                  <a:pt x="38385" y="5845809"/>
                  <a:pt x="109704" y="5886631"/>
                  <a:pt x="117565" y="5891348"/>
                </a:cubicBezTo>
                <a:cubicBezTo>
                  <a:pt x="174628" y="5925586"/>
                  <a:pt x="125162" y="5900217"/>
                  <a:pt x="202474" y="5924005"/>
                </a:cubicBezTo>
                <a:cubicBezTo>
                  <a:pt x="248291" y="5938103"/>
                  <a:pt x="229129" y="5942850"/>
                  <a:pt x="287382" y="5950131"/>
                </a:cubicBezTo>
                <a:cubicBezTo>
                  <a:pt x="361345" y="5959376"/>
                  <a:pt x="322168" y="5954915"/>
                  <a:pt x="404948" y="5963194"/>
                </a:cubicBezTo>
                <a:cubicBezTo>
                  <a:pt x="452845" y="5961017"/>
                  <a:pt x="501440" y="5965091"/>
                  <a:pt x="548640" y="5956662"/>
                </a:cubicBezTo>
                <a:cubicBezTo>
                  <a:pt x="564095" y="5953902"/>
                  <a:pt x="572934" y="5935502"/>
                  <a:pt x="587828" y="5930537"/>
                </a:cubicBezTo>
                <a:cubicBezTo>
                  <a:pt x="594359" y="5928360"/>
                  <a:pt x="601264" y="5927084"/>
                  <a:pt x="607422" y="5924005"/>
                </a:cubicBezTo>
                <a:cubicBezTo>
                  <a:pt x="621692" y="5916870"/>
                  <a:pt x="668905" y="5886057"/>
                  <a:pt x="679268" y="5878285"/>
                </a:cubicBezTo>
                <a:cubicBezTo>
                  <a:pt x="696685" y="5865222"/>
                  <a:pt x="712047" y="5848834"/>
                  <a:pt x="731520" y="5839097"/>
                </a:cubicBezTo>
                <a:cubicBezTo>
                  <a:pt x="765907" y="5821903"/>
                  <a:pt x="750760" y="5832918"/>
                  <a:pt x="777240" y="5806440"/>
                </a:cubicBezTo>
                <a:cubicBezTo>
                  <a:pt x="748937" y="5786846"/>
                  <a:pt x="723971" y="5761218"/>
                  <a:pt x="692331" y="5747657"/>
                </a:cubicBezTo>
                <a:cubicBezTo>
                  <a:pt x="621145" y="5717148"/>
                  <a:pt x="620511" y="5719917"/>
                  <a:pt x="535577" y="5656217"/>
                </a:cubicBezTo>
                <a:cubicBezTo>
                  <a:pt x="518335" y="5643285"/>
                  <a:pt x="489857" y="5610497"/>
                  <a:pt x="489857" y="5610497"/>
                </a:cubicBezTo>
                <a:cubicBezTo>
                  <a:pt x="492034" y="5586548"/>
                  <a:pt x="493405" y="5562513"/>
                  <a:pt x="496388" y="5538651"/>
                </a:cubicBezTo>
                <a:cubicBezTo>
                  <a:pt x="502120" y="5492793"/>
                  <a:pt x="507764" y="5520525"/>
                  <a:pt x="496388" y="5486400"/>
                </a:cubicBezTo>
                <a:cubicBezTo>
                  <a:pt x="504963" y="5460677"/>
                  <a:pt x="505914" y="5461219"/>
                  <a:pt x="509451" y="5427617"/>
                </a:cubicBezTo>
                <a:cubicBezTo>
                  <a:pt x="512422" y="5399386"/>
                  <a:pt x="511771" y="5370781"/>
                  <a:pt x="515982" y="5342708"/>
                </a:cubicBezTo>
                <a:cubicBezTo>
                  <a:pt x="518333" y="5327033"/>
                  <a:pt x="524875" y="5312279"/>
                  <a:pt x="529045" y="5296988"/>
                </a:cubicBezTo>
                <a:cubicBezTo>
                  <a:pt x="535505" y="5273304"/>
                  <a:pt x="537972" y="5255143"/>
                  <a:pt x="548640" y="5231674"/>
                </a:cubicBezTo>
                <a:cubicBezTo>
                  <a:pt x="553893" y="5220117"/>
                  <a:pt x="562260" y="5210218"/>
                  <a:pt x="568234" y="5199017"/>
                </a:cubicBezTo>
                <a:cubicBezTo>
                  <a:pt x="579689" y="5177539"/>
                  <a:pt x="591135" y="5156003"/>
                  <a:pt x="600891" y="5133702"/>
                </a:cubicBezTo>
                <a:cubicBezTo>
                  <a:pt x="606410" y="5121087"/>
                  <a:pt x="606870" y="5106321"/>
                  <a:pt x="613954" y="5094514"/>
                </a:cubicBezTo>
                <a:cubicBezTo>
                  <a:pt x="620291" y="5083953"/>
                  <a:pt x="632386" y="5078005"/>
                  <a:pt x="640080" y="5068388"/>
                </a:cubicBezTo>
                <a:cubicBezTo>
                  <a:pt x="649887" y="5056129"/>
                  <a:pt x="656971" y="5041897"/>
                  <a:pt x="666205" y="5029200"/>
                </a:cubicBezTo>
                <a:cubicBezTo>
                  <a:pt x="674405" y="5017926"/>
                  <a:pt x="684598" y="5008141"/>
                  <a:pt x="692331" y="4996542"/>
                </a:cubicBezTo>
                <a:cubicBezTo>
                  <a:pt x="716950" y="4959614"/>
                  <a:pt x="714837" y="4961681"/>
                  <a:pt x="724988" y="4931228"/>
                </a:cubicBezTo>
                <a:cubicBezTo>
                  <a:pt x="722811" y="4920342"/>
                  <a:pt x="721647" y="4909204"/>
                  <a:pt x="718457" y="4898571"/>
                </a:cubicBezTo>
                <a:cubicBezTo>
                  <a:pt x="705233" y="4854491"/>
                  <a:pt x="707768" y="4878379"/>
                  <a:pt x="692331" y="4839788"/>
                </a:cubicBezTo>
                <a:cubicBezTo>
                  <a:pt x="687217" y="4827004"/>
                  <a:pt x="683622" y="4813663"/>
                  <a:pt x="679268" y="4800600"/>
                </a:cubicBezTo>
                <a:cubicBezTo>
                  <a:pt x="685188" y="4765084"/>
                  <a:pt x="683130" y="4760217"/>
                  <a:pt x="698862" y="4728754"/>
                </a:cubicBezTo>
                <a:cubicBezTo>
                  <a:pt x="713582" y="4699315"/>
                  <a:pt x="719823" y="4695490"/>
                  <a:pt x="738051" y="4669971"/>
                </a:cubicBezTo>
                <a:cubicBezTo>
                  <a:pt x="742614" y="4663583"/>
                  <a:pt x="746551" y="4656765"/>
                  <a:pt x="751114" y="4650377"/>
                </a:cubicBezTo>
                <a:cubicBezTo>
                  <a:pt x="799463" y="4582688"/>
                  <a:pt x="736783" y="4675138"/>
                  <a:pt x="796834" y="4585062"/>
                </a:cubicBezTo>
                <a:cubicBezTo>
                  <a:pt x="792480" y="4567645"/>
                  <a:pt x="782717" y="4550733"/>
                  <a:pt x="783771" y="4532811"/>
                </a:cubicBezTo>
                <a:cubicBezTo>
                  <a:pt x="786588" y="4484922"/>
                  <a:pt x="815914" y="4457297"/>
                  <a:pt x="842554" y="4421777"/>
                </a:cubicBezTo>
                <a:cubicBezTo>
                  <a:pt x="849085" y="4413068"/>
                  <a:pt x="854451" y="4403348"/>
                  <a:pt x="862148" y="4395651"/>
                </a:cubicBezTo>
                <a:cubicBezTo>
                  <a:pt x="881032" y="4376767"/>
                  <a:pt x="891921" y="4367321"/>
                  <a:pt x="907868" y="4343400"/>
                </a:cubicBezTo>
                <a:cubicBezTo>
                  <a:pt x="973958" y="4244266"/>
                  <a:pt x="896782" y="4344196"/>
                  <a:pt x="960120" y="4265022"/>
                </a:cubicBezTo>
                <a:lnTo>
                  <a:pt x="973182" y="4225834"/>
                </a:lnTo>
                <a:cubicBezTo>
                  <a:pt x="975359" y="4219303"/>
                  <a:pt x="978044" y="4212919"/>
                  <a:pt x="979714" y="4206240"/>
                </a:cubicBezTo>
                <a:lnTo>
                  <a:pt x="986245" y="4180114"/>
                </a:lnTo>
                <a:cubicBezTo>
                  <a:pt x="984068" y="4171405"/>
                  <a:pt x="984168" y="4161782"/>
                  <a:pt x="979714" y="4153988"/>
                </a:cubicBezTo>
                <a:cubicBezTo>
                  <a:pt x="940569" y="4085483"/>
                  <a:pt x="973985" y="4175984"/>
                  <a:pt x="953588" y="4114800"/>
                </a:cubicBezTo>
                <a:cubicBezTo>
                  <a:pt x="957942" y="4106091"/>
                  <a:pt x="961820" y="4097128"/>
                  <a:pt x="966651" y="4088674"/>
                </a:cubicBezTo>
                <a:cubicBezTo>
                  <a:pt x="970546" y="4081859"/>
                  <a:pt x="976204" y="4076101"/>
                  <a:pt x="979714" y="4069080"/>
                </a:cubicBezTo>
                <a:cubicBezTo>
                  <a:pt x="982793" y="4062922"/>
                  <a:pt x="984068" y="4056017"/>
                  <a:pt x="986245" y="4049485"/>
                </a:cubicBezTo>
                <a:cubicBezTo>
                  <a:pt x="984068" y="4040777"/>
                  <a:pt x="979714" y="4032336"/>
                  <a:pt x="979714" y="4023360"/>
                </a:cubicBezTo>
                <a:cubicBezTo>
                  <a:pt x="979714" y="4017981"/>
                  <a:pt x="987622" y="3980130"/>
                  <a:pt x="992777" y="3971108"/>
                </a:cubicBezTo>
                <a:cubicBezTo>
                  <a:pt x="998178" y="3961657"/>
                  <a:pt x="1006484" y="3954139"/>
                  <a:pt x="1012371" y="3944982"/>
                </a:cubicBezTo>
                <a:cubicBezTo>
                  <a:pt x="1067000" y="3860003"/>
                  <a:pt x="1029191" y="3902038"/>
                  <a:pt x="1077685" y="3853542"/>
                </a:cubicBezTo>
                <a:cubicBezTo>
                  <a:pt x="1078758" y="3849249"/>
                  <a:pt x="1086846" y="3814065"/>
                  <a:pt x="1090748" y="3807822"/>
                </a:cubicBezTo>
                <a:cubicBezTo>
                  <a:pt x="1109448" y="3777902"/>
                  <a:pt x="1132151" y="3762279"/>
                  <a:pt x="1156062" y="3735977"/>
                </a:cubicBezTo>
                <a:cubicBezTo>
                  <a:pt x="1178522" y="3711271"/>
                  <a:pt x="1189629" y="3692158"/>
                  <a:pt x="1208314" y="3664131"/>
                </a:cubicBezTo>
                <a:cubicBezTo>
                  <a:pt x="1219200" y="3631474"/>
                  <a:pt x="1220317" y="3593699"/>
                  <a:pt x="1240971" y="3566160"/>
                </a:cubicBezTo>
                <a:cubicBezTo>
                  <a:pt x="1247502" y="3557451"/>
                  <a:pt x="1253397" y="3548226"/>
                  <a:pt x="1260565" y="3540034"/>
                </a:cubicBezTo>
                <a:cubicBezTo>
                  <a:pt x="1268675" y="3530765"/>
                  <a:pt x="1279628" y="3523998"/>
                  <a:pt x="1286691" y="3513908"/>
                </a:cubicBezTo>
                <a:cubicBezTo>
                  <a:pt x="1295066" y="3501944"/>
                  <a:pt x="1298926" y="3487335"/>
                  <a:pt x="1306285" y="3474720"/>
                </a:cubicBezTo>
                <a:cubicBezTo>
                  <a:pt x="1320355" y="3450599"/>
                  <a:pt x="1335537" y="3431363"/>
                  <a:pt x="1352005" y="3409405"/>
                </a:cubicBezTo>
                <a:cubicBezTo>
                  <a:pt x="1356359" y="3396342"/>
                  <a:pt x="1358910" y="3382533"/>
                  <a:pt x="1365068" y="3370217"/>
                </a:cubicBezTo>
                <a:cubicBezTo>
                  <a:pt x="1404613" y="3291126"/>
                  <a:pt x="1371214" y="3384432"/>
                  <a:pt x="1391194" y="3324497"/>
                </a:cubicBezTo>
                <a:cubicBezTo>
                  <a:pt x="1389017" y="3307080"/>
                  <a:pt x="1390661" y="3288741"/>
                  <a:pt x="1384662" y="3272245"/>
                </a:cubicBezTo>
                <a:cubicBezTo>
                  <a:pt x="1381505" y="3263564"/>
                  <a:pt x="1369651" y="3260671"/>
                  <a:pt x="1365068" y="3252651"/>
                </a:cubicBezTo>
                <a:cubicBezTo>
                  <a:pt x="1360614" y="3244857"/>
                  <a:pt x="1362073" y="3234776"/>
                  <a:pt x="1358537" y="3226525"/>
                </a:cubicBezTo>
                <a:cubicBezTo>
                  <a:pt x="1355445" y="3219310"/>
                  <a:pt x="1348985" y="3213952"/>
                  <a:pt x="1345474" y="3206931"/>
                </a:cubicBezTo>
                <a:cubicBezTo>
                  <a:pt x="1338778" y="3193539"/>
                  <a:pt x="1334896" y="3167106"/>
                  <a:pt x="1332411" y="3154680"/>
                </a:cubicBezTo>
                <a:cubicBezTo>
                  <a:pt x="1334588" y="3122023"/>
                  <a:pt x="1335979" y="3089303"/>
                  <a:pt x="1338942" y="3056708"/>
                </a:cubicBezTo>
                <a:cubicBezTo>
                  <a:pt x="1344475" y="2995850"/>
                  <a:pt x="1343064" y="3029569"/>
                  <a:pt x="1352005" y="2984862"/>
                </a:cubicBezTo>
                <a:cubicBezTo>
                  <a:pt x="1354602" y="2971876"/>
                  <a:pt x="1355504" y="2958565"/>
                  <a:pt x="1358537" y="2945674"/>
                </a:cubicBezTo>
                <a:cubicBezTo>
                  <a:pt x="1364223" y="2921511"/>
                  <a:pt x="1370727" y="2897521"/>
                  <a:pt x="1378131" y="2873828"/>
                </a:cubicBezTo>
                <a:cubicBezTo>
                  <a:pt x="1404497" y="2789456"/>
                  <a:pt x="1394309" y="2900868"/>
                  <a:pt x="1423851" y="2723605"/>
                </a:cubicBezTo>
                <a:cubicBezTo>
                  <a:pt x="1426765" y="2706122"/>
                  <a:pt x="1432347" y="2670028"/>
                  <a:pt x="1436914" y="2651760"/>
                </a:cubicBezTo>
                <a:cubicBezTo>
                  <a:pt x="1470124" y="2518926"/>
                  <a:pt x="1430749" y="2685255"/>
                  <a:pt x="1463040" y="2566851"/>
                </a:cubicBezTo>
                <a:cubicBezTo>
                  <a:pt x="1465961" y="2556141"/>
                  <a:pt x="1466650" y="2544904"/>
                  <a:pt x="1469571" y="2534194"/>
                </a:cubicBezTo>
                <a:cubicBezTo>
                  <a:pt x="1473194" y="2520910"/>
                  <a:pt x="1479011" y="2508289"/>
                  <a:pt x="1482634" y="2495005"/>
                </a:cubicBezTo>
                <a:cubicBezTo>
                  <a:pt x="1485555" y="2484295"/>
                  <a:pt x="1485371" y="2472781"/>
                  <a:pt x="1489165" y="2462348"/>
                </a:cubicBezTo>
                <a:cubicBezTo>
                  <a:pt x="1494156" y="2448623"/>
                  <a:pt x="1503143" y="2436641"/>
                  <a:pt x="1508760" y="2423160"/>
                </a:cubicBezTo>
                <a:cubicBezTo>
                  <a:pt x="1514056" y="2410450"/>
                  <a:pt x="1516708" y="2396756"/>
                  <a:pt x="1521822" y="2383971"/>
                </a:cubicBezTo>
                <a:cubicBezTo>
                  <a:pt x="1525438" y="2374931"/>
                  <a:pt x="1531050" y="2366794"/>
                  <a:pt x="1534885" y="2357845"/>
                </a:cubicBezTo>
                <a:cubicBezTo>
                  <a:pt x="1544122" y="2336292"/>
                  <a:pt x="1547382" y="2311612"/>
                  <a:pt x="1561011" y="2292531"/>
                </a:cubicBezTo>
                <a:cubicBezTo>
                  <a:pt x="1588084" y="2254629"/>
                  <a:pt x="1610938" y="2227658"/>
                  <a:pt x="1626325" y="2181497"/>
                </a:cubicBezTo>
                <a:cubicBezTo>
                  <a:pt x="1634557" y="2156802"/>
                  <a:pt x="1641544" y="2133281"/>
                  <a:pt x="1652451" y="2109651"/>
                </a:cubicBezTo>
                <a:cubicBezTo>
                  <a:pt x="1660611" y="2091970"/>
                  <a:pt x="1678577" y="2057400"/>
                  <a:pt x="1678577" y="2057400"/>
                </a:cubicBezTo>
                <a:cubicBezTo>
                  <a:pt x="1687042" y="2023537"/>
                  <a:pt x="1685427" y="2024104"/>
                  <a:pt x="1704702" y="1985554"/>
                </a:cubicBezTo>
                <a:cubicBezTo>
                  <a:pt x="1708213" y="1978533"/>
                  <a:pt x="1713411" y="1972491"/>
                  <a:pt x="1717765" y="1965960"/>
                </a:cubicBezTo>
                <a:cubicBezTo>
                  <a:pt x="1724034" y="1940885"/>
                  <a:pt x="1723129" y="1936478"/>
                  <a:pt x="1737360" y="1913708"/>
                </a:cubicBezTo>
                <a:cubicBezTo>
                  <a:pt x="1743129" y="1904477"/>
                  <a:pt x="1751469" y="1896985"/>
                  <a:pt x="1756954" y="1887582"/>
                </a:cubicBezTo>
                <a:cubicBezTo>
                  <a:pt x="1790973" y="1829264"/>
                  <a:pt x="1775215" y="1830133"/>
                  <a:pt x="1828800" y="1776548"/>
                </a:cubicBezTo>
                <a:lnTo>
                  <a:pt x="1867988" y="1737360"/>
                </a:lnTo>
                <a:lnTo>
                  <a:pt x="1894114" y="1711234"/>
                </a:lnTo>
                <a:cubicBezTo>
                  <a:pt x="1898755" y="1697309"/>
                  <a:pt x="1914642" y="1650591"/>
                  <a:pt x="1913708" y="1645920"/>
                </a:cubicBezTo>
                <a:cubicBezTo>
                  <a:pt x="1911573" y="1635245"/>
                  <a:pt x="1896291" y="1632857"/>
                  <a:pt x="1887582" y="1626325"/>
                </a:cubicBezTo>
                <a:cubicBezTo>
                  <a:pt x="1936774" y="1540240"/>
                  <a:pt x="1892221" y="1613819"/>
                  <a:pt x="1933302" y="1554480"/>
                </a:cubicBezTo>
                <a:cubicBezTo>
                  <a:pt x="1946707" y="1535118"/>
                  <a:pt x="1958133" y="1514363"/>
                  <a:pt x="1972491" y="1495697"/>
                </a:cubicBezTo>
                <a:cubicBezTo>
                  <a:pt x="1980000" y="1485935"/>
                  <a:pt x="1991056" y="1479293"/>
                  <a:pt x="1998617" y="1469571"/>
                </a:cubicBezTo>
                <a:cubicBezTo>
                  <a:pt x="2006411" y="1459550"/>
                  <a:pt x="2010744" y="1447181"/>
                  <a:pt x="2018211" y="1436914"/>
                </a:cubicBezTo>
                <a:cubicBezTo>
                  <a:pt x="2028415" y="1422884"/>
                  <a:pt x="2059500" y="1389869"/>
                  <a:pt x="2070462" y="1371600"/>
                </a:cubicBezTo>
                <a:cubicBezTo>
                  <a:pt x="2077976" y="1359076"/>
                  <a:pt x="2081783" y="1344446"/>
                  <a:pt x="2090057" y="1332411"/>
                </a:cubicBezTo>
                <a:cubicBezTo>
                  <a:pt x="2105852" y="1309436"/>
                  <a:pt x="2125580" y="1289402"/>
                  <a:pt x="2142308" y="1267097"/>
                </a:cubicBezTo>
                <a:cubicBezTo>
                  <a:pt x="2188032" y="1206131"/>
                  <a:pt x="2150718" y="1250904"/>
                  <a:pt x="2188028" y="1188720"/>
                </a:cubicBezTo>
                <a:cubicBezTo>
                  <a:pt x="2213200" y="1146767"/>
                  <a:pt x="2244525" y="1108382"/>
                  <a:pt x="2266405" y="1064622"/>
                </a:cubicBezTo>
                <a:cubicBezTo>
                  <a:pt x="2275114" y="1047205"/>
                  <a:pt x="2281729" y="1028573"/>
                  <a:pt x="2292531" y="1012371"/>
                </a:cubicBezTo>
                <a:cubicBezTo>
                  <a:pt x="2303665" y="995670"/>
                  <a:pt x="2319850" y="982837"/>
                  <a:pt x="2331720" y="966651"/>
                </a:cubicBezTo>
                <a:cubicBezTo>
                  <a:pt x="2343866" y="950088"/>
                  <a:pt x="2352231" y="930963"/>
                  <a:pt x="2364377" y="914400"/>
                </a:cubicBezTo>
                <a:cubicBezTo>
                  <a:pt x="2376247" y="898214"/>
                  <a:pt x="2391327" y="884590"/>
                  <a:pt x="2403565" y="868680"/>
                </a:cubicBezTo>
                <a:cubicBezTo>
                  <a:pt x="2458070" y="797823"/>
                  <a:pt x="2400869" y="862715"/>
                  <a:pt x="2455817" y="777240"/>
                </a:cubicBezTo>
                <a:cubicBezTo>
                  <a:pt x="2465012" y="762937"/>
                  <a:pt x="2479279" y="752354"/>
                  <a:pt x="2488474" y="738051"/>
                </a:cubicBezTo>
                <a:cubicBezTo>
                  <a:pt x="2499004" y="721671"/>
                  <a:pt x="2505276" y="702895"/>
                  <a:pt x="2514600" y="685800"/>
                </a:cubicBezTo>
                <a:cubicBezTo>
                  <a:pt x="2518359" y="678909"/>
                  <a:pt x="2523308" y="672737"/>
                  <a:pt x="2527662" y="666205"/>
                </a:cubicBezTo>
                <a:cubicBezTo>
                  <a:pt x="2532016" y="648788"/>
                  <a:pt x="2540725" y="631907"/>
                  <a:pt x="2540725" y="613954"/>
                </a:cubicBezTo>
                <a:cubicBezTo>
                  <a:pt x="2540725" y="526060"/>
                  <a:pt x="2554895" y="459044"/>
                  <a:pt x="2514600" y="391885"/>
                </a:cubicBezTo>
                <a:cubicBezTo>
                  <a:pt x="2414565" y="225159"/>
                  <a:pt x="2499256" y="381500"/>
                  <a:pt x="2455817" y="287382"/>
                </a:cubicBezTo>
                <a:cubicBezTo>
                  <a:pt x="2447657" y="269701"/>
                  <a:pt x="2429691" y="235131"/>
                  <a:pt x="2429691" y="235131"/>
                </a:cubicBezTo>
                <a:cubicBezTo>
                  <a:pt x="2425510" y="214223"/>
                  <a:pt x="2422373" y="188231"/>
                  <a:pt x="2410097" y="169817"/>
                </a:cubicBezTo>
                <a:cubicBezTo>
                  <a:pt x="2374584" y="116547"/>
                  <a:pt x="2366096" y="106282"/>
                  <a:pt x="2318657" y="78377"/>
                </a:cubicBezTo>
                <a:cubicBezTo>
                  <a:pt x="2295144" y="64546"/>
                  <a:pt x="2270324" y="53019"/>
                  <a:pt x="2246811" y="39188"/>
                </a:cubicBezTo>
                <a:cubicBezTo>
                  <a:pt x="2180584" y="231"/>
                  <a:pt x="2236182" y="22581"/>
                  <a:pt x="2168434" y="0"/>
                </a:cubicBezTo>
                <a:cubicBezTo>
                  <a:pt x="2156839" y="1932"/>
                  <a:pt x="2119318" y="2676"/>
                  <a:pt x="2109651" y="19594"/>
                </a:cubicBezTo>
                <a:cubicBezTo>
                  <a:pt x="2104143" y="29233"/>
                  <a:pt x="2105297" y="41365"/>
                  <a:pt x="2103120" y="52251"/>
                </a:cubicBezTo>
                <a:cubicBezTo>
                  <a:pt x="2100943" y="95794"/>
                  <a:pt x="2096588" y="139283"/>
                  <a:pt x="2096588" y="182880"/>
                </a:cubicBezTo>
                <a:cubicBezTo>
                  <a:pt x="2096588" y="310927"/>
                  <a:pt x="2111419" y="411993"/>
                  <a:pt x="2096588" y="535577"/>
                </a:cubicBezTo>
                <a:cubicBezTo>
                  <a:pt x="2095191" y="547218"/>
                  <a:pt x="2088377" y="557561"/>
                  <a:pt x="2083525" y="568234"/>
                </a:cubicBezTo>
                <a:cubicBezTo>
                  <a:pt x="2041357" y="661004"/>
                  <a:pt x="2092398" y="542559"/>
                  <a:pt x="2018211" y="666205"/>
                </a:cubicBezTo>
                <a:cubicBezTo>
                  <a:pt x="1980221" y="729522"/>
                  <a:pt x="2019293" y="670387"/>
                  <a:pt x="1972491" y="724988"/>
                </a:cubicBezTo>
                <a:cubicBezTo>
                  <a:pt x="1967382" y="730948"/>
                  <a:pt x="1965708" y="739872"/>
                  <a:pt x="1959428" y="744582"/>
                </a:cubicBezTo>
                <a:cubicBezTo>
                  <a:pt x="1938824" y="760035"/>
                  <a:pt x="1904962" y="769270"/>
                  <a:pt x="1881051" y="777240"/>
                </a:cubicBezTo>
                <a:cubicBezTo>
                  <a:pt x="1870165" y="788126"/>
                  <a:pt x="1857845" y="797745"/>
                  <a:pt x="1848394" y="809897"/>
                </a:cubicBezTo>
                <a:cubicBezTo>
                  <a:pt x="1842416" y="817582"/>
                  <a:pt x="1839166" y="827073"/>
                  <a:pt x="1835331" y="836022"/>
                </a:cubicBezTo>
                <a:cubicBezTo>
                  <a:pt x="1823667" y="863239"/>
                  <a:pt x="1833785" y="855186"/>
                  <a:pt x="1815737" y="888274"/>
                </a:cubicBezTo>
                <a:cubicBezTo>
                  <a:pt x="1808219" y="902056"/>
                  <a:pt x="1797688" y="914000"/>
                  <a:pt x="1789611" y="927462"/>
                </a:cubicBezTo>
                <a:cubicBezTo>
                  <a:pt x="1783080" y="938348"/>
                  <a:pt x="1776745" y="949355"/>
                  <a:pt x="1770017" y="960120"/>
                </a:cubicBezTo>
                <a:cubicBezTo>
                  <a:pt x="1756923" y="981070"/>
                  <a:pt x="1753804" y="981059"/>
                  <a:pt x="1743891" y="1005840"/>
                </a:cubicBezTo>
                <a:cubicBezTo>
                  <a:pt x="1738777" y="1018624"/>
                  <a:pt x="1734167" y="1031670"/>
                  <a:pt x="1730828" y="1045028"/>
                </a:cubicBezTo>
                <a:cubicBezTo>
                  <a:pt x="1728651" y="1053737"/>
                  <a:pt x="1727833" y="1062903"/>
                  <a:pt x="1724297" y="1071154"/>
                </a:cubicBezTo>
                <a:cubicBezTo>
                  <a:pt x="1721205" y="1078369"/>
                  <a:pt x="1714745" y="1083727"/>
                  <a:pt x="1711234" y="1090748"/>
                </a:cubicBezTo>
                <a:cubicBezTo>
                  <a:pt x="1708155" y="1096906"/>
                  <a:pt x="1707259" y="1103950"/>
                  <a:pt x="1704702" y="1110342"/>
                </a:cubicBezTo>
                <a:cubicBezTo>
                  <a:pt x="1702894" y="1114862"/>
                  <a:pt x="1682931" y="1142999"/>
                  <a:pt x="1678577" y="1149531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8971154" y="2023292"/>
            <a:ext cx="293914" cy="25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7" name="Straight Arrow Connector 6"/>
          <p:cNvCxnSpPr>
            <a:endCxn id="4" idx="23"/>
          </p:cNvCxnSpPr>
          <p:nvPr/>
        </p:nvCxnSpPr>
        <p:spPr>
          <a:xfrm>
            <a:off x="9265068" y="2282615"/>
            <a:ext cx="694633" cy="40892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endCxn id="4" idx="22"/>
          </p:cNvCxnSpPr>
          <p:nvPr/>
        </p:nvCxnSpPr>
        <p:spPr>
          <a:xfrm>
            <a:off x="9265068" y="2282615"/>
            <a:ext cx="679408" cy="379654"/>
          </a:xfrm>
          <a:prstGeom prst="bentConnector5">
            <a:avLst>
              <a:gd name="adj1" fmla="val 843"/>
              <a:gd name="adj2" fmla="val 102991"/>
              <a:gd name="adj3" fmla="val 49773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81" y="4005684"/>
            <a:ext cx="3481251" cy="26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3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811" y="261258"/>
            <a:ext cx="5115289" cy="1227908"/>
          </a:xfrm>
        </p:spPr>
        <p:txBody>
          <a:bodyPr>
            <a:normAutofit fontScale="90000"/>
          </a:bodyPr>
          <a:lstStyle/>
          <a:p>
            <a:r>
              <a:rPr lang="en-NZ" dirty="0"/>
              <a:t>Surface modelling geospatial prepositions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8811" y="1371600"/>
            <a:ext cx="5017317" cy="2201092"/>
          </a:xfrm>
        </p:spPr>
        <p:txBody>
          <a:bodyPr>
            <a:normAutofit/>
          </a:bodyPr>
          <a:lstStyle/>
          <a:p>
            <a:r>
              <a:rPr lang="en-NZ" sz="2400" dirty="0"/>
              <a:t>We can then build surface models for specific spatial relation words or expressions that indicate the probability that different locations are likely to be correct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6" y="261258"/>
            <a:ext cx="6463937" cy="6329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549" y="3572692"/>
            <a:ext cx="4075611" cy="31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271D8-7DF3-4B48-8587-2726258A3096}"/>
              </a:ext>
            </a:extLst>
          </p:cNvPr>
          <p:cNvSpPr txBox="1"/>
          <p:nvPr/>
        </p:nvSpPr>
        <p:spPr>
          <a:xfrm>
            <a:off x="191906" y="6564181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Conner Morris, Cardiff University</a:t>
            </a:r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379885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52" y="201386"/>
            <a:ext cx="10131425" cy="748937"/>
          </a:xfrm>
        </p:spPr>
        <p:txBody>
          <a:bodyPr/>
          <a:lstStyle/>
          <a:p>
            <a:r>
              <a:rPr lang="en-NZ" dirty="0"/>
              <a:t>Kernel density estimation (KDE)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52" y="1077444"/>
            <a:ext cx="5101045" cy="5342950"/>
          </a:xfrm>
        </p:spPr>
        <p:txBody>
          <a:bodyPr>
            <a:normAutofit/>
          </a:bodyPr>
          <a:lstStyle/>
          <a:p>
            <a:r>
              <a:rPr lang="en-NZ" sz="2400" dirty="0"/>
              <a:t>Used to make </a:t>
            </a:r>
            <a:r>
              <a:rPr lang="en-NZ" sz="2400" dirty="0" err="1"/>
              <a:t>heatmaps</a:t>
            </a:r>
            <a:endParaRPr lang="en-NZ" sz="2400" dirty="0"/>
          </a:p>
          <a:p>
            <a:r>
              <a:rPr lang="en-NZ" sz="2400" dirty="0"/>
              <a:t>A smoothing function, has some similarities to the ideas that we discussed in spatial interpolation in that it generates a smoothed surface</a:t>
            </a:r>
          </a:p>
          <a:p>
            <a:r>
              <a:rPr lang="en-NZ" sz="2400" dirty="0"/>
              <a:t>But, KDE creates the smoothing function using density of points, </a:t>
            </a:r>
            <a:r>
              <a:rPr lang="en-NZ" sz="2400" b="1" dirty="0"/>
              <a:t>not </a:t>
            </a:r>
            <a:r>
              <a:rPr lang="en-NZ" sz="2400" dirty="0"/>
              <a:t>z values</a:t>
            </a:r>
          </a:p>
          <a:p>
            <a:r>
              <a:rPr lang="en-NZ" sz="2400" dirty="0"/>
              <a:t>KDE models point density, while the spatial interpolation methods we talked about model some other variable that is measured at sample points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1" y="1662249"/>
            <a:ext cx="57912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7190" y="5636623"/>
            <a:ext cx="5221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100" dirty="0"/>
              <a:t>Source: http://www.d3noob.org/2014/02/generate-heatmap-with-leafletheat-and.html</a:t>
            </a:r>
          </a:p>
        </p:txBody>
      </p:sp>
    </p:spTree>
    <p:extLst>
      <p:ext uri="{BB962C8B-B14F-4D97-AF65-F5344CB8AC3E}">
        <p14:creationId xmlns:p14="http://schemas.microsoft.com/office/powerpoint/2010/main" val="59391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96092"/>
            <a:ext cx="7498079" cy="866503"/>
          </a:xfrm>
        </p:spPr>
        <p:txBody>
          <a:bodyPr/>
          <a:lstStyle/>
          <a:p>
            <a:r>
              <a:rPr lang="en-NZ" dirty="0"/>
              <a:t>Kernel density estimation (KDE)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3" y="1351764"/>
            <a:ext cx="5003073" cy="3416179"/>
          </a:xfrm>
        </p:spPr>
        <p:txBody>
          <a:bodyPr>
            <a:normAutofit fontScale="92500" lnSpcReduction="10000"/>
          </a:bodyPr>
          <a:lstStyle/>
          <a:p>
            <a:r>
              <a:rPr lang="en-NZ" sz="2400" dirty="0"/>
              <a:t>Smooths out the data, based on frequency</a:t>
            </a:r>
          </a:p>
          <a:p>
            <a:r>
              <a:rPr lang="en-NZ" sz="2400" dirty="0"/>
              <a:t>Similar to histogram, but with a smoothing function using some kernel</a:t>
            </a:r>
          </a:p>
          <a:p>
            <a:r>
              <a:rPr lang="en-NZ" sz="2400" dirty="0"/>
              <a:t>There are many different types of kernel: uniform, triangular, </a:t>
            </a:r>
            <a:r>
              <a:rPr lang="en-NZ" sz="2400" dirty="0" err="1"/>
              <a:t>biweight</a:t>
            </a:r>
            <a:r>
              <a:rPr lang="en-NZ" sz="2400" dirty="0"/>
              <a:t>, </a:t>
            </a:r>
            <a:r>
              <a:rPr lang="en-NZ" sz="2400" dirty="0" err="1"/>
              <a:t>triweight</a:t>
            </a:r>
            <a:r>
              <a:rPr lang="en-NZ" sz="2400" dirty="0"/>
              <a:t>, </a:t>
            </a:r>
            <a:r>
              <a:rPr lang="en-NZ" sz="2400" dirty="0" err="1"/>
              <a:t>Epanechnikov</a:t>
            </a:r>
            <a:r>
              <a:rPr lang="en-NZ" sz="2400" dirty="0"/>
              <a:t>, normal</a:t>
            </a:r>
          </a:p>
          <a:p>
            <a:r>
              <a:rPr lang="en-NZ" sz="2400" dirty="0"/>
              <a:t>We select a value for the bandwidth parameter that influences the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87" y="1528112"/>
            <a:ext cx="6479662" cy="3239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5001" y="5002832"/>
            <a:ext cx="6283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e.g. We place a normal kernel with standard deviation 2.25 (indicated by the red dashed lines) on each of the data points </a:t>
            </a:r>
            <a:r>
              <a:rPr lang="en-NZ" i="1" dirty="0"/>
              <a:t>x</a:t>
            </a:r>
            <a:r>
              <a:rPr lang="en-NZ" i="1" baseline="-25000" dirty="0"/>
              <a:t>i</a:t>
            </a:r>
            <a:r>
              <a:rPr lang="en-NZ" dirty="0"/>
              <a:t>. The kernels are summed to make the kernel density estimate (solid blue curve).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2972" y="6472646"/>
            <a:ext cx="4935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/>
              <a:t>Source: https://en.wikipedia.org/wiki/Kernel_density_estimation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51" y="5002832"/>
            <a:ext cx="2371725" cy="73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1" y="5918032"/>
            <a:ext cx="500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K = kernel function, h = bandwidth (smoothing parameter)</a:t>
            </a:r>
          </a:p>
        </p:txBody>
      </p:sp>
    </p:spTree>
    <p:extLst>
      <p:ext uri="{BB962C8B-B14F-4D97-AF65-F5344CB8AC3E}">
        <p14:creationId xmlns:p14="http://schemas.microsoft.com/office/powerpoint/2010/main" val="389730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609600"/>
            <a:ext cx="10979330" cy="1114697"/>
          </a:xfrm>
        </p:spPr>
        <p:txBody>
          <a:bodyPr/>
          <a:lstStyle/>
          <a:p>
            <a:r>
              <a:rPr lang="en-NZ" dirty="0"/>
              <a:t>Other tools for working with geographic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We have talked mainly about GIS, and GIS is a very powerful tool for geographic data analysis and visualisation</a:t>
            </a:r>
          </a:p>
          <a:p>
            <a:r>
              <a:rPr lang="en-NZ" sz="2400" dirty="0"/>
              <a:t>Sometimes you want to integrate geographic analysis with other tools</a:t>
            </a:r>
          </a:p>
          <a:p>
            <a:r>
              <a:rPr lang="en-NZ" sz="2400" dirty="0"/>
              <a:t>There are many libraries to enable this, for different languages and environments</a:t>
            </a:r>
          </a:p>
          <a:p>
            <a:r>
              <a:rPr lang="en-NZ" sz="2400" dirty="0"/>
              <a:t>Also, most GIS packages provide libraries of their objects and methods (e.g. QGIS objects can be imported into Python)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11396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Geographic data analysis using social media data</a:t>
            </a:r>
          </a:p>
          <a:p>
            <a:r>
              <a:rPr lang="en-NZ" sz="2400" dirty="0"/>
              <a:t>Machine learning with natural language descriptions of location</a:t>
            </a:r>
          </a:p>
          <a:p>
            <a:r>
              <a:rPr lang="en-NZ" sz="2400" dirty="0"/>
              <a:t>Other tools for working with geographic data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18630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0" y="224247"/>
            <a:ext cx="10131425" cy="873034"/>
          </a:xfrm>
        </p:spPr>
        <p:txBody>
          <a:bodyPr/>
          <a:lstStyle/>
          <a:p>
            <a:r>
              <a:rPr lang="en-NZ" dirty="0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4" y="1293222"/>
            <a:ext cx="11821886" cy="5225143"/>
          </a:xfrm>
        </p:spPr>
        <p:txBody>
          <a:bodyPr>
            <a:normAutofit/>
          </a:bodyPr>
          <a:lstStyle/>
          <a:p>
            <a:r>
              <a:rPr lang="en-NZ" sz="2400" dirty="0"/>
              <a:t>Currently one of the most popular choices for programming with geographic data</a:t>
            </a:r>
          </a:p>
          <a:p>
            <a:r>
              <a:rPr lang="en-NZ" sz="2400" dirty="0"/>
              <a:t>Many options for importing geospatial functionality:</a:t>
            </a:r>
          </a:p>
          <a:p>
            <a:pPr lvl="1"/>
            <a:r>
              <a:rPr lang="en-NZ" sz="2200" dirty="0"/>
              <a:t>QGIS (</a:t>
            </a:r>
            <a:r>
              <a:rPr lang="en-NZ" sz="2200" dirty="0" err="1"/>
              <a:t>PyQGIS</a:t>
            </a:r>
            <a:r>
              <a:rPr lang="en-NZ" sz="2200" dirty="0"/>
              <a:t>) and ArcGIS (</a:t>
            </a:r>
            <a:r>
              <a:rPr lang="en-NZ" sz="2200" dirty="0" err="1"/>
              <a:t>ArcPy</a:t>
            </a:r>
            <a:r>
              <a:rPr lang="en-NZ" sz="2200" dirty="0"/>
              <a:t>) both offer libraries that can be used with Python</a:t>
            </a:r>
          </a:p>
          <a:p>
            <a:pPr lvl="1"/>
            <a:r>
              <a:rPr lang="en-NZ" sz="2200" dirty="0"/>
              <a:t>GDAL/OGR/Fiona: </a:t>
            </a:r>
          </a:p>
          <a:p>
            <a:pPr lvl="2"/>
            <a:r>
              <a:rPr lang="en-NZ" sz="2000" dirty="0"/>
              <a:t>Based on OGC Standards, widely used</a:t>
            </a:r>
          </a:p>
          <a:p>
            <a:pPr lvl="2"/>
            <a:r>
              <a:rPr lang="en-NZ" sz="2000" dirty="0"/>
              <a:t>Especially powerful for raster/remote sensing</a:t>
            </a:r>
          </a:p>
          <a:p>
            <a:pPr lvl="1"/>
            <a:r>
              <a:rPr lang="en-NZ" sz="2200" dirty="0"/>
              <a:t>GEOS: Computational geometry</a:t>
            </a:r>
          </a:p>
          <a:p>
            <a:pPr lvl="1"/>
            <a:r>
              <a:rPr lang="en-NZ" sz="2200" dirty="0"/>
              <a:t>Shapely: Geometry analysis and manipulation, and computational geometry (e.g. find closest points)</a:t>
            </a:r>
          </a:p>
          <a:p>
            <a:pPr lvl="1"/>
            <a:r>
              <a:rPr lang="en-NZ" sz="2200" dirty="0" err="1"/>
              <a:t>Geopandas</a:t>
            </a:r>
            <a:r>
              <a:rPr lang="en-NZ" sz="2200" dirty="0"/>
              <a:t>: vector data, handles many formats</a:t>
            </a:r>
          </a:p>
          <a:p>
            <a:pPr lvl="1"/>
            <a:r>
              <a:rPr lang="en-NZ" sz="2200" dirty="0"/>
              <a:t>Others to look up: </a:t>
            </a:r>
            <a:r>
              <a:rPr lang="en-NZ" sz="2200" dirty="0" err="1"/>
              <a:t>Rasterio</a:t>
            </a:r>
            <a:r>
              <a:rPr lang="en-NZ" sz="2200" dirty="0"/>
              <a:t>, </a:t>
            </a:r>
            <a:r>
              <a:rPr lang="en-NZ" sz="2200" dirty="0" err="1"/>
              <a:t>pyproj</a:t>
            </a:r>
            <a:r>
              <a:rPr lang="en-NZ" sz="2200" dirty="0"/>
              <a:t>, </a:t>
            </a:r>
            <a:r>
              <a:rPr lang="en-NZ" sz="2200" dirty="0" err="1"/>
              <a:t>pyshp</a:t>
            </a:r>
            <a:r>
              <a:rPr lang="en-NZ" sz="2200" dirty="0"/>
              <a:t>, </a:t>
            </a:r>
            <a:r>
              <a:rPr lang="en-NZ" sz="2200" dirty="0" err="1"/>
              <a:t>geotext</a:t>
            </a:r>
            <a:endParaRPr lang="en-NZ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629" y="193766"/>
            <a:ext cx="2676525" cy="838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8581611-4A83-4542-8A9F-EB9521D824E9}"/>
              </a:ext>
            </a:extLst>
          </p:cNvPr>
          <p:cNvSpPr/>
          <p:nvPr/>
        </p:nvSpPr>
        <p:spPr>
          <a:xfrm>
            <a:off x="8787629" y="5425580"/>
            <a:ext cx="2840734" cy="891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KDE with Python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125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0" y="250373"/>
            <a:ext cx="10131425" cy="984067"/>
          </a:xfrm>
        </p:spPr>
        <p:txBody>
          <a:bodyPr/>
          <a:lstStyle/>
          <a:p>
            <a:r>
              <a:rPr lang="en-NZ" dirty="0" err="1"/>
              <a:t>javascript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5" y="1404257"/>
            <a:ext cx="10431872" cy="5238206"/>
          </a:xfrm>
        </p:spPr>
        <p:txBody>
          <a:bodyPr>
            <a:normAutofit/>
          </a:bodyPr>
          <a:lstStyle/>
          <a:p>
            <a:r>
              <a:rPr lang="en-NZ" sz="2400" dirty="0"/>
              <a:t>Some popular libraries for geographic data analysis and visualisation are:</a:t>
            </a:r>
          </a:p>
          <a:p>
            <a:pPr lvl="1"/>
            <a:r>
              <a:rPr lang="en-NZ" sz="2200" dirty="0"/>
              <a:t>Turf.js: spatial operations, analysis, </a:t>
            </a:r>
            <a:r>
              <a:rPr lang="en-NZ" sz="2200" dirty="0" err="1"/>
              <a:t>geoprocessing</a:t>
            </a:r>
            <a:r>
              <a:rPr lang="en-NZ" sz="2200" dirty="0"/>
              <a:t>, working with </a:t>
            </a:r>
            <a:r>
              <a:rPr lang="en-NZ" sz="2200" dirty="0" err="1"/>
              <a:t>GeoJSON</a:t>
            </a:r>
            <a:r>
              <a:rPr lang="en-NZ" sz="2200" dirty="0"/>
              <a:t>, statistics</a:t>
            </a:r>
          </a:p>
          <a:p>
            <a:pPr lvl="1"/>
            <a:r>
              <a:rPr lang="en-NZ" sz="2200" dirty="0"/>
              <a:t>Mapbox.js</a:t>
            </a:r>
          </a:p>
          <a:p>
            <a:pPr lvl="1"/>
            <a:r>
              <a:rPr lang="en-NZ" sz="2200" dirty="0"/>
              <a:t>D3: especially for visualisation, including styling of maps</a:t>
            </a:r>
          </a:p>
          <a:p>
            <a:pPr lvl="1"/>
            <a:r>
              <a:rPr lang="en-NZ" sz="2200" dirty="0" err="1"/>
              <a:t>Cesium</a:t>
            </a:r>
            <a:r>
              <a:rPr lang="en-NZ" sz="2200" dirty="0"/>
              <a:t>: 2D and 3D visualisations</a:t>
            </a:r>
          </a:p>
          <a:p>
            <a:pPr lvl="1"/>
            <a:r>
              <a:rPr lang="en-NZ" sz="2200" dirty="0"/>
              <a:t>Node.js</a:t>
            </a:r>
          </a:p>
          <a:p>
            <a:pPr lvl="1"/>
            <a:r>
              <a:rPr lang="en-NZ" sz="2200" dirty="0"/>
              <a:t>CartoDB.js</a:t>
            </a:r>
          </a:p>
          <a:p>
            <a:pPr lvl="1"/>
            <a:r>
              <a:rPr lang="en-NZ" sz="2200" dirty="0"/>
              <a:t>Three.js: 3D visualisations</a:t>
            </a:r>
          </a:p>
          <a:p>
            <a:pPr lvl="1"/>
            <a:r>
              <a:rPr lang="en-NZ" sz="2200" dirty="0"/>
              <a:t>Leaflet, </a:t>
            </a:r>
            <a:r>
              <a:rPr lang="en-NZ" sz="2200" dirty="0" err="1"/>
              <a:t>OpenLayers</a:t>
            </a:r>
            <a:r>
              <a:rPr lang="en-NZ" sz="2200" dirty="0"/>
              <a:t> for creating web and mobile maps</a:t>
            </a:r>
          </a:p>
          <a:p>
            <a:pPr lvl="1"/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999161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3879668" cy="1456267"/>
          </a:xfrm>
        </p:spPr>
        <p:txBody>
          <a:bodyPr/>
          <a:lstStyle/>
          <a:p>
            <a:r>
              <a:rPr lang="en-NZ" dirty="0" err="1"/>
              <a:t>geotools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Java library</a:t>
            </a:r>
          </a:p>
          <a:p>
            <a:r>
              <a:rPr lang="en-NZ" sz="2400" dirty="0"/>
              <a:t>Open source</a:t>
            </a:r>
          </a:p>
          <a:p>
            <a:r>
              <a:rPr lang="en-NZ" sz="2400" dirty="0"/>
              <a:t>OGC standards compliant – implements many of the OGC standards</a:t>
            </a:r>
          </a:p>
          <a:p>
            <a:r>
              <a:rPr lang="en-NZ" sz="2400" dirty="0"/>
              <a:t>Full range of functionality for GIS</a:t>
            </a:r>
          </a:p>
          <a:p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711" y="409605"/>
            <a:ext cx="4838700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811" y="1812064"/>
            <a:ext cx="28956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6400799" cy="650966"/>
          </a:xfrm>
        </p:spPr>
        <p:txBody>
          <a:bodyPr/>
          <a:lstStyle/>
          <a:p>
            <a:r>
              <a:rPr lang="en-NZ" dirty="0"/>
              <a:t>R and spatial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43446"/>
            <a:ext cx="10131425" cy="5115295"/>
          </a:xfrm>
        </p:spPr>
        <p:txBody>
          <a:bodyPr>
            <a:normAutofit/>
          </a:bodyPr>
          <a:lstStyle/>
          <a:p>
            <a:r>
              <a:rPr lang="en-NZ" sz="2400" dirty="0"/>
              <a:t>Software environment and language for statistical computing and graphics</a:t>
            </a:r>
          </a:p>
          <a:p>
            <a:r>
              <a:rPr lang="en-NZ" sz="2400" dirty="0"/>
              <a:t>Has been used for many years to do advanced statistical analysis for scientific purposes</a:t>
            </a:r>
          </a:p>
          <a:p>
            <a:r>
              <a:rPr lang="en-NZ" sz="2400" dirty="0"/>
              <a:t>Also implements OGC standards</a:t>
            </a:r>
          </a:p>
          <a:p>
            <a:r>
              <a:rPr lang="en-NZ" sz="2400" dirty="0"/>
              <a:t>See </a:t>
            </a:r>
            <a:r>
              <a:rPr lang="en-NZ" sz="2400" dirty="0">
                <a:hlinkClick r:id="rId2"/>
              </a:rPr>
              <a:t>https://rspatial.org</a:t>
            </a:r>
            <a:endParaRPr lang="en-NZ" sz="2400" dirty="0"/>
          </a:p>
          <a:p>
            <a:r>
              <a:rPr lang="en-NZ" sz="2400" dirty="0"/>
              <a:t>You can do many of the things we’ve talked about: spatial autocorrelation, kriging, map overlay</a:t>
            </a:r>
          </a:p>
          <a:p>
            <a:r>
              <a:rPr lang="en-NZ" sz="2400" dirty="0"/>
              <a:t>Good for advanced spatial statistics, but visualisation less convenient than with GIS – but you can programme more advanced visualisations for reports etc.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201364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D3 = Data Driven Documents</a:t>
            </a:r>
          </a:p>
          <a:p>
            <a:r>
              <a:rPr lang="en-NZ" sz="2400" dirty="0"/>
              <a:t>Libraries for </a:t>
            </a:r>
            <a:r>
              <a:rPr lang="en-NZ" sz="2400" dirty="0" err="1"/>
              <a:t>javascript</a:t>
            </a:r>
            <a:r>
              <a:rPr lang="en-NZ" sz="2400" dirty="0"/>
              <a:t> that specialise in visualisation</a:t>
            </a:r>
          </a:p>
          <a:p>
            <a:r>
              <a:rPr lang="en-NZ" sz="2400" dirty="0"/>
              <a:t>If you want to make advanced types of </a:t>
            </a:r>
            <a:r>
              <a:rPr lang="en-NZ" sz="2400" dirty="0" err="1"/>
              <a:t>geovisualisation</a:t>
            </a:r>
            <a:r>
              <a:rPr lang="en-NZ" sz="2400" dirty="0"/>
              <a:t> products that can’t be done through GIS, D3 is a good option</a:t>
            </a:r>
          </a:p>
          <a:p>
            <a:r>
              <a:rPr lang="en-NZ" sz="2400" dirty="0"/>
              <a:t>Uses SVG and </a:t>
            </a:r>
            <a:r>
              <a:rPr lang="en-NZ" sz="2400" dirty="0" err="1"/>
              <a:t>GeoJSON</a:t>
            </a:r>
            <a:endParaRPr lang="en-NZ" sz="2400" dirty="0"/>
          </a:p>
          <a:p>
            <a:r>
              <a:rPr lang="en-NZ" sz="2400" dirty="0"/>
              <a:t>Many examples here: </a:t>
            </a:r>
            <a:r>
              <a:rPr lang="en-NZ" sz="2400" dirty="0">
                <a:hlinkClick r:id="rId2"/>
              </a:rPr>
              <a:t>https://bost.ocks.org/mike/example/</a:t>
            </a:r>
            <a:endParaRPr lang="en-NZ" sz="2400" dirty="0"/>
          </a:p>
          <a:p>
            <a:r>
              <a:rPr lang="en-NZ" dirty="0">
                <a:hlinkClick r:id="rId3"/>
              </a:rPr>
              <a:t>https://www.ctps.org/dv/lrtp_dashboard/index.php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2392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There are many other things you can do with geographic data:</a:t>
            </a:r>
          </a:p>
          <a:p>
            <a:pPr lvl="1"/>
            <a:r>
              <a:rPr lang="en-NZ" sz="2200" dirty="0"/>
              <a:t>Social media</a:t>
            </a:r>
          </a:p>
          <a:p>
            <a:pPr lvl="1"/>
            <a:r>
              <a:rPr lang="en-NZ" sz="2200" dirty="0"/>
              <a:t>Machine learning</a:t>
            </a:r>
          </a:p>
          <a:p>
            <a:r>
              <a:rPr lang="en-NZ" sz="2400" dirty="0"/>
              <a:t>There are many other tools you can use to work with geographic data, integrated into other language and environments</a:t>
            </a:r>
          </a:p>
          <a:p>
            <a:r>
              <a:rPr lang="en-NZ" sz="2400" dirty="0"/>
              <a:t>Many overlaps/extensions/piggy backing among the libraries</a:t>
            </a:r>
          </a:p>
        </p:txBody>
      </p:sp>
    </p:spTree>
    <p:extLst>
      <p:ext uri="{BB962C8B-B14F-4D97-AF65-F5344CB8AC3E}">
        <p14:creationId xmlns:p14="http://schemas.microsoft.com/office/powerpoint/2010/main" val="256301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project: landscape aesthetics using </a:t>
            </a:r>
            <a:r>
              <a:rPr lang="en-NZ" dirty="0" err="1"/>
              <a:t>flickr</a:t>
            </a:r>
            <a:r>
              <a:rPr lang="en-NZ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Goals:</a:t>
            </a:r>
          </a:p>
          <a:p>
            <a:pPr lvl="1"/>
            <a:r>
              <a:rPr lang="en-NZ" sz="2200" dirty="0"/>
              <a:t>To map the attractiveness of the New Zealand landscape</a:t>
            </a:r>
          </a:p>
          <a:p>
            <a:pPr lvl="1"/>
            <a:r>
              <a:rPr lang="en-NZ" sz="2200" dirty="0"/>
              <a:t>To determine whether frequency of Flickr photos is a good indicator of landscape attractiveness</a:t>
            </a:r>
          </a:p>
          <a:p>
            <a:endParaRPr lang="en-NZ" sz="2400" dirty="0"/>
          </a:p>
        </p:txBody>
      </p:sp>
      <p:sp>
        <p:nvSpPr>
          <p:cNvPr id="4" name="Oval 3"/>
          <p:cNvSpPr/>
          <p:nvPr/>
        </p:nvSpPr>
        <p:spPr>
          <a:xfrm>
            <a:off x="8701043" y="4545874"/>
            <a:ext cx="2116183" cy="8360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Remember indicators?</a:t>
            </a:r>
          </a:p>
        </p:txBody>
      </p:sp>
    </p:spTree>
    <p:extLst>
      <p:ext uri="{BB962C8B-B14F-4D97-AF65-F5344CB8AC3E}">
        <p14:creationId xmlns:p14="http://schemas.microsoft.com/office/powerpoint/2010/main" val="180577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461555"/>
            <a:ext cx="10131425" cy="809896"/>
          </a:xfrm>
        </p:spPr>
        <p:txBody>
          <a:bodyPr/>
          <a:lstStyle/>
          <a:p>
            <a:r>
              <a:rPr lang="en-NZ" dirty="0"/>
              <a:t>Collecting </a:t>
            </a:r>
            <a:r>
              <a:rPr lang="en-NZ" dirty="0" err="1"/>
              <a:t>flickr</a:t>
            </a:r>
            <a:r>
              <a:rPr lang="en-NZ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93669"/>
            <a:ext cx="10131425" cy="459812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Using python script to collect image data by Flickr API (Application Program Interface) method:</a:t>
            </a:r>
          </a:p>
          <a:p>
            <a:pPr lvl="1"/>
            <a:r>
              <a:rPr lang="en-US" sz="2200" dirty="0"/>
              <a:t>with tags from a list of geographic features</a:t>
            </a:r>
          </a:p>
          <a:p>
            <a:pPr lvl="1"/>
            <a:r>
              <a:rPr lang="en-US" sz="2200" dirty="0"/>
              <a:t>only photos that were geotagged</a:t>
            </a:r>
          </a:p>
          <a:p>
            <a:r>
              <a:rPr lang="en-US" sz="2400" dirty="0"/>
              <a:t>Extracted tags, descriptions, photo and location</a:t>
            </a:r>
          </a:p>
          <a:p>
            <a:r>
              <a:rPr lang="en-US" sz="2400" dirty="0"/>
              <a:t>Many photos of food, weddings, people’s houses</a:t>
            </a:r>
          </a:p>
          <a:p>
            <a:r>
              <a:rPr lang="en-US" sz="2400" dirty="0"/>
              <a:t>Filtered out indoor photos using machine learning classification</a:t>
            </a:r>
          </a:p>
          <a:p>
            <a:pPr lvl="1"/>
            <a:r>
              <a:rPr lang="en-US" sz="2200" dirty="0"/>
              <a:t>Flickr API has indoor/outdoor attribute, but only about 5% had the attribute populated, most unknown</a:t>
            </a:r>
          </a:p>
          <a:p>
            <a:pPr lvl="1"/>
            <a:r>
              <a:rPr lang="en-US" sz="2200" dirty="0"/>
              <a:t>Used tags from those that were marked as indoor/outdoor</a:t>
            </a:r>
          </a:p>
          <a:p>
            <a:pPr lvl="1"/>
            <a:endParaRPr lang="en-US" sz="22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43296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MH_Text_3"/>
          <p:cNvSpPr>
            <a:spLocks noChangeArrowheads="1"/>
          </p:cNvSpPr>
          <p:nvPr/>
        </p:nvSpPr>
        <p:spPr bwMode="auto"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60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343" name="TextBox 1">
            <a:extLst>
              <a:ext uri="{FF2B5EF4-FFF2-40B4-BE49-F238E27FC236}">
                <a16:creationId xmlns:a16="http://schemas.microsoft.com/office/drawing/2014/main" id="{4B9D7860-2E9E-4AC7-BB42-E3FE4B799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1332496"/>
            <a:ext cx="10516416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>
                <a:solidFill>
                  <a:srgbClr val="40404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284400" indent="-285750" fontAlgn="auto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</a:rPr>
              <a:t>Classification and filtering of dataset into indoor &amp; outdoor images using Weka</a:t>
            </a:r>
          </a:p>
          <a:p>
            <a:pPr marL="284400" indent="-285750" fontAlgn="auto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</a:rPr>
              <a:t>Training set from those with an attribute value</a:t>
            </a:r>
          </a:p>
          <a:p>
            <a:pPr marL="284400" indent="-285750" fontAlgn="auto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NZ" altLang="en-US" sz="2400" dirty="0">
                <a:solidFill>
                  <a:schemeClr val="tx1"/>
                </a:solidFill>
                <a:latin typeface="+mn-lt"/>
                <a:ea typeface="+mn-ea"/>
              </a:rPr>
              <a:t>Created model of types of tags that appeared with indoor vs outdoor images</a:t>
            </a:r>
          </a:p>
          <a:p>
            <a:pPr marL="284400" indent="-285750" fontAlgn="auto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NZ" altLang="en-US" sz="2400" dirty="0">
                <a:solidFill>
                  <a:schemeClr val="tx1"/>
                </a:solidFill>
                <a:latin typeface="+mn-lt"/>
                <a:ea typeface="+mn-ea"/>
              </a:rPr>
              <a:t>Classified those without attribute value by learning from those with value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C2758C-91E9-4BD5-83BC-7C8670744245}"/>
              </a:ext>
            </a:extLst>
          </p:cNvPr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50" y="3370217"/>
            <a:ext cx="7662999" cy="325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1629" y="461555"/>
            <a:ext cx="10131425" cy="8098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NZ" dirty="0"/>
              <a:t>Filtering data</a:t>
            </a:r>
          </a:p>
        </p:txBody>
      </p:sp>
    </p:spTree>
    <p:extLst>
      <p:ext uri="{BB962C8B-B14F-4D97-AF65-F5344CB8AC3E}">
        <p14:creationId xmlns:p14="http://schemas.microsoft.com/office/powerpoint/2010/main" val="276593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0543-8E4B-44A7-BB8E-011356DC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5" y="219879"/>
            <a:ext cx="7952421" cy="6043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Images map and Heatmap</a:t>
            </a:r>
            <a:endParaRPr lang="en-NZ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37577B-148D-4E93-9F62-CC8EB8FDA4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80" y="1370493"/>
            <a:ext cx="4500563" cy="548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DBE2D-C715-4680-8835-141E2AD0F6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" y="1492704"/>
            <a:ext cx="4282983" cy="543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4AEC9-6EBA-46BD-B84C-B190904F9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929" y="1061470"/>
            <a:ext cx="5529264" cy="305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10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0543-8E4B-44A7-BB8E-011356DC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95" y="287521"/>
            <a:ext cx="6144441" cy="131268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Images per person by </a:t>
            </a:r>
            <a:br>
              <a:rPr lang="en-US" sz="3200" dirty="0"/>
            </a:br>
            <a:r>
              <a:rPr lang="en-US" sz="3200" dirty="0" err="1"/>
              <a:t>meshblock</a:t>
            </a:r>
            <a:endParaRPr lang="en-NZ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DADA6-55DA-4594-AA21-5D237A8F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6" y="1946366"/>
            <a:ext cx="4133507" cy="491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E292B45-4ABB-4612-9930-76D1B88EFCF9}"/>
              </a:ext>
            </a:extLst>
          </p:cNvPr>
          <p:cNvSpPr/>
          <p:nvPr/>
        </p:nvSpPr>
        <p:spPr>
          <a:xfrm>
            <a:off x="6657975" y="2119313"/>
            <a:ext cx="2943225" cy="2125662"/>
          </a:xfrm>
          <a:prstGeom prst="wedgeRoundRectCallout">
            <a:avLst>
              <a:gd name="adj1" fmla="val -234931"/>
              <a:gd name="adj2" fmla="val 141311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EC9621AC-B5B4-409F-8B24-B75FB11F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6" y="915974"/>
            <a:ext cx="5362575" cy="3614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7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0543-8E4B-44A7-BB8E-011356DC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80" y="376692"/>
            <a:ext cx="5533027" cy="130841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Images By distance to nearest road</a:t>
            </a:r>
            <a:endParaRPr lang="en-NZ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7A29D-377D-47EA-BC87-903062E4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939834"/>
            <a:ext cx="4563290" cy="486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4F9E611-68BF-4925-9EFF-4C919119356A}"/>
              </a:ext>
            </a:extLst>
          </p:cNvPr>
          <p:cNvSpPr/>
          <p:nvPr/>
        </p:nvSpPr>
        <p:spPr>
          <a:xfrm>
            <a:off x="7461341" y="858883"/>
            <a:ext cx="2586038" cy="2301875"/>
          </a:xfrm>
          <a:prstGeom prst="wedgeRoundRectCallout">
            <a:avLst>
              <a:gd name="adj1" fmla="val -175669"/>
              <a:gd name="adj2" fmla="val 60682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7817D-F839-4207-9905-62CA6842E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220" y="572634"/>
            <a:ext cx="5402261" cy="353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1974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0543-8E4B-44A7-BB8E-011356DC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" y="306751"/>
            <a:ext cx="6316664" cy="179636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Meshblock level map</a:t>
            </a:r>
            <a:br>
              <a:rPr lang="en-US" sz="3200" dirty="0"/>
            </a:br>
            <a:r>
              <a:rPr lang="en-US" sz="3200" dirty="0"/>
              <a:t>(Images count *distance)/ (population *area)</a:t>
            </a:r>
            <a:endParaRPr lang="en-NZ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A99A3-DC02-46C1-AEC1-E3B87063E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2344784"/>
            <a:ext cx="4357688" cy="445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89B5AB2-ED6B-42D6-941F-975F0310EBC5}"/>
              </a:ext>
            </a:extLst>
          </p:cNvPr>
          <p:cNvSpPr/>
          <p:nvPr/>
        </p:nvSpPr>
        <p:spPr>
          <a:xfrm>
            <a:off x="6880043" y="873601"/>
            <a:ext cx="2571750" cy="2459037"/>
          </a:xfrm>
          <a:prstGeom prst="wedgeRoundRectCallout">
            <a:avLst>
              <a:gd name="adj1" fmla="val -172415"/>
              <a:gd name="adj2" fmla="val 49001"/>
              <a:gd name="adj3" fmla="val 16667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205523-8A5D-4ACE-BC4F-451EF64A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389" y="667372"/>
            <a:ext cx="5450681" cy="36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805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765</TotalTime>
  <Words>1259</Words>
  <Application>Microsoft Office PowerPoint</Application>
  <PresentationFormat>Widescreen</PresentationFormat>
  <Paragraphs>136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Celestial</vt:lpstr>
      <vt:lpstr>Advanced topics in geographic analysis</vt:lpstr>
      <vt:lpstr>overview</vt:lpstr>
      <vt:lpstr>Example project: landscape aesthetics using flickr data</vt:lpstr>
      <vt:lpstr>Collecting flickr data</vt:lpstr>
      <vt:lpstr>PowerPoint Presentation</vt:lpstr>
      <vt:lpstr>Images map and Heatmap</vt:lpstr>
      <vt:lpstr>Images per person by  meshblock</vt:lpstr>
      <vt:lpstr>Images By distance to nearest road</vt:lpstr>
      <vt:lpstr>Meshblock level map (Images count *distance)/ (population *area)</vt:lpstr>
      <vt:lpstr>Testing the effectiveness of the method</vt:lpstr>
      <vt:lpstr>PowerPoint Presentation</vt:lpstr>
      <vt:lpstr>Machine learning to georeference natural language descriptions of location</vt:lpstr>
      <vt:lpstr>“building beside river”</vt:lpstr>
      <vt:lpstr>There are many variables that might influence how a preposition is interpreted</vt:lpstr>
      <vt:lpstr>Machine learning</vt:lpstr>
      <vt:lpstr>Surface modelling geospatial prepositions</vt:lpstr>
      <vt:lpstr>Kernel density estimation (KDE) (1)</vt:lpstr>
      <vt:lpstr>Kernel density estimation (KDE) (2)</vt:lpstr>
      <vt:lpstr>Other tools for working with geographic data</vt:lpstr>
      <vt:lpstr>python</vt:lpstr>
      <vt:lpstr>javascript</vt:lpstr>
      <vt:lpstr>geotools</vt:lpstr>
      <vt:lpstr>R and spatial analysis</vt:lpstr>
      <vt:lpstr>d3</vt:lpstr>
      <vt:lpstr>summary</vt:lpstr>
    </vt:vector>
  </TitlesOfParts>
  <Company>Massey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topics in geographic analysis</dc:title>
  <dc:creator>Stock, Kristin</dc:creator>
  <cp:lastModifiedBy>Stock, Kristin</cp:lastModifiedBy>
  <cp:revision>31</cp:revision>
  <dcterms:created xsi:type="dcterms:W3CDTF">2020-05-22T04:54:21Z</dcterms:created>
  <dcterms:modified xsi:type="dcterms:W3CDTF">2021-05-10T03:47:05Z</dcterms:modified>
</cp:coreProperties>
</file>