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77" r:id="rId4"/>
    <p:sldId id="282" r:id="rId5"/>
    <p:sldId id="278" r:id="rId6"/>
    <p:sldId id="279" r:id="rId7"/>
    <p:sldId id="280" r:id="rId8"/>
    <p:sldId id="281" r:id="rId9"/>
    <p:sldId id="258" r:id="rId10"/>
    <p:sldId id="259" r:id="rId11"/>
    <p:sldId id="260" r:id="rId12"/>
    <p:sldId id="284" r:id="rId13"/>
    <p:sldId id="285" r:id="rId14"/>
    <p:sldId id="261" r:id="rId15"/>
    <p:sldId id="286" r:id="rId16"/>
    <p:sldId id="262" r:id="rId17"/>
    <p:sldId id="263" r:id="rId18"/>
    <p:sldId id="287" r:id="rId19"/>
    <p:sldId id="264" r:id="rId20"/>
    <p:sldId id="288" r:id="rId21"/>
    <p:sldId id="265" r:id="rId22"/>
    <p:sldId id="266" r:id="rId23"/>
    <p:sldId id="267" r:id="rId24"/>
    <p:sldId id="268" r:id="rId25"/>
    <p:sldId id="269" r:id="rId26"/>
    <p:sldId id="276" r:id="rId27"/>
    <p:sldId id="271" r:id="rId28"/>
    <p:sldId id="272" r:id="rId29"/>
    <p:sldId id="289" r:id="rId30"/>
    <p:sldId id="273" r:id="rId31"/>
    <p:sldId id="274" r:id="rId32"/>
    <p:sldId id="290" r:id="rId33"/>
    <p:sldId id="275" r:id="rId34"/>
    <p:sldId id="291"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4/26/2021</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4/26/2021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4/26/2021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4/26/2021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4/26/2021</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towardsdatascience.com/a-gentle-introduction-to-maximum-likelihood-estimation-9fbff27ea12f"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NZ" dirty="0"/>
              <a:t>Network analysis, gravity modelling, location-allocation</a:t>
            </a:r>
          </a:p>
        </p:txBody>
      </p:sp>
      <p:sp>
        <p:nvSpPr>
          <p:cNvPr id="3" name="Subtitle 2"/>
          <p:cNvSpPr>
            <a:spLocks noGrp="1"/>
          </p:cNvSpPr>
          <p:nvPr>
            <p:ph type="subTitle" idx="1"/>
          </p:nvPr>
        </p:nvSpPr>
        <p:spPr>
          <a:xfrm>
            <a:off x="3962399" y="4779818"/>
            <a:ext cx="7197726" cy="1011381"/>
          </a:xfrm>
        </p:spPr>
        <p:txBody>
          <a:bodyPr/>
          <a:lstStyle/>
          <a:p>
            <a:r>
              <a:rPr lang="en-NZ" dirty="0"/>
              <a:t>Kristin Stock</a:t>
            </a:r>
          </a:p>
        </p:txBody>
      </p:sp>
    </p:spTree>
    <p:extLst>
      <p:ext uri="{BB962C8B-B14F-4D97-AF65-F5344CB8AC3E}">
        <p14:creationId xmlns:p14="http://schemas.microsoft.com/office/powerpoint/2010/main" val="11163979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665018" y="648393"/>
            <a:ext cx="7772400" cy="742950"/>
          </a:xfrm>
        </p:spPr>
        <p:txBody>
          <a:bodyPr>
            <a:normAutofit/>
          </a:bodyPr>
          <a:lstStyle/>
          <a:p>
            <a:r>
              <a:rPr lang="en-GB" altLang="en-US" dirty="0"/>
              <a:t>Distance/travel time-based</a:t>
            </a:r>
            <a:endParaRPr lang="en-US" altLang="en-US" dirty="0"/>
          </a:p>
        </p:txBody>
      </p:sp>
      <p:sp>
        <p:nvSpPr>
          <p:cNvPr id="13316" name="Rectangle 3"/>
          <p:cNvSpPr>
            <a:spLocks noGrp="1" noChangeArrowheads="1"/>
          </p:cNvSpPr>
          <p:nvPr>
            <p:ph type="body" idx="1"/>
          </p:nvPr>
        </p:nvSpPr>
        <p:spPr>
          <a:xfrm>
            <a:off x="581892" y="1747161"/>
            <a:ext cx="6284422" cy="4291689"/>
          </a:xfrm>
        </p:spPr>
        <p:txBody>
          <a:bodyPr>
            <a:normAutofit/>
          </a:bodyPr>
          <a:lstStyle/>
          <a:p>
            <a:r>
              <a:rPr lang="en-GB" altLang="en-US" sz="1900" dirty="0"/>
              <a:t>Each link of road network labelled with its length and type (or grade of road – which affects speed)</a:t>
            </a:r>
          </a:p>
          <a:p>
            <a:pPr lvl="1"/>
            <a:r>
              <a:rPr lang="en-GB" altLang="en-US" sz="1700" dirty="0"/>
              <a:t>( + other data about direction of flow and turn restrictions)</a:t>
            </a:r>
          </a:p>
          <a:p>
            <a:r>
              <a:rPr lang="en-GB" altLang="en-US" sz="1900" dirty="0"/>
              <a:t>Procedure spreads out from the source location </a:t>
            </a:r>
          </a:p>
          <a:p>
            <a:pPr lvl="1"/>
            <a:r>
              <a:rPr lang="en-GB" altLang="en-US" sz="1700" dirty="0"/>
              <a:t>Identifying links in the network </a:t>
            </a:r>
          </a:p>
          <a:p>
            <a:pPr lvl="1"/>
            <a:r>
              <a:rPr lang="en-GB" altLang="en-US" sz="1700" dirty="0"/>
              <a:t>within specified distance/time </a:t>
            </a:r>
          </a:p>
          <a:p>
            <a:pPr lvl="1"/>
            <a:r>
              <a:rPr lang="en-GB" altLang="en-US" sz="1700" dirty="0"/>
              <a:t>constraints can be applied.</a:t>
            </a:r>
          </a:p>
          <a:p>
            <a:r>
              <a:rPr lang="en-GB" altLang="en-US" sz="1900" dirty="0"/>
              <a:t>An application of </a:t>
            </a:r>
            <a:r>
              <a:rPr lang="en-GB" altLang="en-US" sz="1900" dirty="0" err="1"/>
              <a:t>Dijkstra’s</a:t>
            </a:r>
            <a:r>
              <a:rPr lang="en-GB" altLang="en-US" sz="1900" dirty="0"/>
              <a:t> algorithm, which builds a table of distances from the source using particular paths, but in this case we can apply weights</a:t>
            </a:r>
          </a:p>
          <a:p>
            <a:endParaRPr lang="en-US" altLang="en-US" dirty="0"/>
          </a:p>
        </p:txBody>
      </p:sp>
      <p:pic>
        <p:nvPicPr>
          <p:cNvPr id="13317" name="Picture 4" descr="allocESR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5695" y="292575"/>
            <a:ext cx="4827852" cy="6247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182880" y="6458989"/>
            <a:ext cx="3020379" cy="246221"/>
          </a:xfrm>
          <a:prstGeom prst="rect">
            <a:avLst/>
          </a:prstGeom>
          <a:noFill/>
        </p:spPr>
        <p:txBody>
          <a:bodyPr wrap="none" rtlCol="0">
            <a:spAutoFit/>
          </a:bodyPr>
          <a:lstStyle/>
          <a:p>
            <a:r>
              <a:rPr lang="en-NZ" sz="1000" dirty="0"/>
              <a:t>Source: Professor Christopher Jones, Cardiff University</a:t>
            </a:r>
          </a:p>
        </p:txBody>
      </p:sp>
    </p:spTree>
    <p:extLst>
      <p:ext uri="{BB962C8B-B14F-4D97-AF65-F5344CB8AC3E}">
        <p14:creationId xmlns:p14="http://schemas.microsoft.com/office/powerpoint/2010/main" val="40478930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526472" y="482138"/>
            <a:ext cx="9144000" cy="1163638"/>
          </a:xfrm>
        </p:spPr>
        <p:txBody>
          <a:bodyPr>
            <a:noAutofit/>
          </a:bodyPr>
          <a:lstStyle/>
          <a:p>
            <a:r>
              <a:rPr lang="en-GB" altLang="en-US" dirty="0"/>
              <a:t>Distance and demand-based</a:t>
            </a:r>
            <a:br>
              <a:rPr lang="en-GB" altLang="en-US" dirty="0"/>
            </a:br>
            <a:r>
              <a:rPr lang="en-GB" altLang="en-US" dirty="0"/>
              <a:t>e.g. 30 minutes walk and 500 children </a:t>
            </a:r>
            <a:endParaRPr lang="en-US" altLang="en-US" dirty="0"/>
          </a:p>
        </p:txBody>
      </p:sp>
      <p:sp>
        <p:nvSpPr>
          <p:cNvPr id="14340" name="Rectangle 3"/>
          <p:cNvSpPr>
            <a:spLocks noGrp="1" noChangeArrowheads="1"/>
          </p:cNvSpPr>
          <p:nvPr>
            <p:ph type="body" idx="1"/>
          </p:nvPr>
        </p:nvSpPr>
        <p:spPr>
          <a:xfrm>
            <a:off x="925483" y="1944687"/>
            <a:ext cx="9144000" cy="4114800"/>
          </a:xfrm>
        </p:spPr>
        <p:txBody>
          <a:bodyPr>
            <a:noAutofit/>
          </a:bodyPr>
          <a:lstStyle/>
          <a:p>
            <a:r>
              <a:rPr lang="en-GB" altLang="en-US" sz="1900" dirty="0"/>
              <a:t>Each link in network is labelled with some measure of demand (in addition to distance/time)</a:t>
            </a:r>
          </a:p>
          <a:p>
            <a:pPr lvl="1"/>
            <a:r>
              <a:rPr lang="en-GB" altLang="en-US" sz="1700" dirty="0"/>
              <a:t>e.g. the number of school-age children living there;</a:t>
            </a:r>
          </a:p>
          <a:p>
            <a:r>
              <a:rPr lang="en-GB" altLang="en-US" sz="1900" dirty="0"/>
              <a:t>The source is associated with some measure of supply </a:t>
            </a:r>
          </a:p>
          <a:p>
            <a:pPr lvl="1"/>
            <a:r>
              <a:rPr lang="en-GB" altLang="en-US" sz="1700" dirty="0"/>
              <a:t>e.g. the number of students that the school can take. </a:t>
            </a:r>
          </a:p>
          <a:p>
            <a:r>
              <a:rPr lang="en-GB" altLang="en-US" sz="1900" dirty="0"/>
              <a:t>Procedure searches out from the service centre and stops either</a:t>
            </a:r>
          </a:p>
          <a:p>
            <a:pPr lvl="1"/>
            <a:r>
              <a:rPr lang="en-GB" altLang="en-US" sz="1700" dirty="0"/>
              <a:t>when the distance/time limit is exceeded </a:t>
            </a:r>
          </a:p>
          <a:p>
            <a:pPr lvl="1"/>
            <a:r>
              <a:rPr lang="en-GB" altLang="en-US" sz="1700" dirty="0"/>
              <a:t>or when all the supply has been used up. </a:t>
            </a:r>
          </a:p>
        </p:txBody>
      </p:sp>
      <p:sp>
        <p:nvSpPr>
          <p:cNvPr id="6" name="TextBox 5"/>
          <p:cNvSpPr txBox="1"/>
          <p:nvPr/>
        </p:nvSpPr>
        <p:spPr>
          <a:xfrm>
            <a:off x="182880" y="6458989"/>
            <a:ext cx="3020379" cy="246221"/>
          </a:xfrm>
          <a:prstGeom prst="rect">
            <a:avLst/>
          </a:prstGeom>
          <a:noFill/>
        </p:spPr>
        <p:txBody>
          <a:bodyPr wrap="none" rtlCol="0">
            <a:spAutoFit/>
          </a:bodyPr>
          <a:lstStyle/>
          <a:p>
            <a:r>
              <a:rPr lang="en-NZ" sz="1000" dirty="0"/>
              <a:t>Source: Professor Christopher Jones, Cardiff University</a:t>
            </a:r>
          </a:p>
        </p:txBody>
      </p:sp>
      <p:sp>
        <p:nvSpPr>
          <p:cNvPr id="7" name="Rounded Rectangle 6"/>
          <p:cNvSpPr/>
          <p:nvPr/>
        </p:nvSpPr>
        <p:spPr>
          <a:xfrm>
            <a:off x="9274233" y="5601197"/>
            <a:ext cx="2468880" cy="98090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NZ" sz="1600" dirty="0"/>
              <a:t>Paths and distances between individual points</a:t>
            </a:r>
          </a:p>
        </p:txBody>
      </p:sp>
      <p:sp>
        <p:nvSpPr>
          <p:cNvPr id="8" name="Rounded Rectangle 7"/>
          <p:cNvSpPr/>
          <p:nvPr/>
        </p:nvSpPr>
        <p:spPr>
          <a:xfrm>
            <a:off x="9274233" y="3964044"/>
            <a:ext cx="2468880" cy="98090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NZ" sz="1600" dirty="0"/>
              <a:t>All the locations within a specified distance of a specific centre</a:t>
            </a:r>
          </a:p>
        </p:txBody>
      </p:sp>
      <p:sp>
        <p:nvSpPr>
          <p:cNvPr id="9" name="Rounded Rectangle 8"/>
          <p:cNvSpPr/>
          <p:nvPr/>
        </p:nvSpPr>
        <p:spPr>
          <a:xfrm>
            <a:off x="9274233" y="2014103"/>
            <a:ext cx="2468880" cy="1332807"/>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NZ" sz="1600" dirty="0"/>
              <a:t>All the locations that are within a specified distance of a specific centre and that total some measure of demand</a:t>
            </a:r>
          </a:p>
        </p:txBody>
      </p:sp>
      <p:sp>
        <p:nvSpPr>
          <p:cNvPr id="10" name="Rounded Rectangle 9"/>
          <p:cNvSpPr/>
          <p:nvPr/>
        </p:nvSpPr>
        <p:spPr>
          <a:xfrm>
            <a:off x="9274233" y="416068"/>
            <a:ext cx="2468880" cy="98090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NZ" sz="1600" dirty="0"/>
              <a:t>Allocation of locations to their best centre</a:t>
            </a:r>
          </a:p>
        </p:txBody>
      </p:sp>
      <p:cxnSp>
        <p:nvCxnSpPr>
          <p:cNvPr id="11" name="Straight Arrow Connector 10"/>
          <p:cNvCxnSpPr>
            <a:stCxn id="7" idx="0"/>
            <a:endCxn id="8" idx="2"/>
          </p:cNvCxnSpPr>
          <p:nvPr/>
        </p:nvCxnSpPr>
        <p:spPr>
          <a:xfrm flipV="1">
            <a:off x="10508673" y="4944946"/>
            <a:ext cx="0" cy="656251"/>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12" name="Straight Arrow Connector 11"/>
          <p:cNvCxnSpPr>
            <a:endCxn id="9" idx="2"/>
          </p:cNvCxnSpPr>
          <p:nvPr/>
        </p:nvCxnSpPr>
        <p:spPr>
          <a:xfrm flipV="1">
            <a:off x="10508673" y="3346910"/>
            <a:ext cx="0" cy="617136"/>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13" name="Straight Arrow Connector 12"/>
          <p:cNvCxnSpPr>
            <a:stCxn id="9" idx="0"/>
            <a:endCxn id="10" idx="2"/>
          </p:cNvCxnSpPr>
          <p:nvPr/>
        </p:nvCxnSpPr>
        <p:spPr>
          <a:xfrm flipV="1">
            <a:off x="10508673" y="1396970"/>
            <a:ext cx="0" cy="617133"/>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5832183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w0227-n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95378" y="1182001"/>
            <a:ext cx="3923928" cy="5399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1"/>
          <p:cNvSpPr>
            <a:spLocks noChangeArrowheads="1"/>
          </p:cNvSpPr>
          <p:nvPr/>
        </p:nvSpPr>
        <p:spPr bwMode="auto">
          <a:xfrm>
            <a:off x="508993" y="2238205"/>
            <a:ext cx="6033123" cy="3144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514350" indent="-457200" eaLnBrk="1" hangingPunct="1">
              <a:spcAft>
                <a:spcPts val="1000"/>
              </a:spcAft>
              <a:buClr>
                <a:schemeClr val="tx1"/>
              </a:buClr>
              <a:buSzPct val="100000"/>
              <a:buFont typeface="+mj-lt"/>
              <a:buAutoNum type="arabicPeriod"/>
            </a:pPr>
            <a:r>
              <a:rPr lang="en-US" sz="1900" dirty="0">
                <a:latin typeface="+mn-lt"/>
                <a:cs typeface="+mn-cs"/>
              </a:rPr>
              <a:t>the problem is solved in continuous space, with straight-line travel, for a warehouse to serve the 12 largest U.S. cities. In continuous space there is an infinite number of possible locations for the site.</a:t>
            </a:r>
          </a:p>
          <a:p>
            <a:pPr marL="514350" indent="-457200" eaLnBrk="1" hangingPunct="1">
              <a:spcAft>
                <a:spcPts val="1000"/>
              </a:spcAft>
              <a:buClr>
                <a:schemeClr val="tx1"/>
              </a:buClr>
              <a:buSzPct val="100000"/>
              <a:buFont typeface="+mj-lt"/>
              <a:buAutoNum type="arabicPeriod"/>
            </a:pPr>
            <a:r>
              <a:rPr lang="en-US" sz="1900" dirty="0">
                <a:latin typeface="+mn-lt"/>
                <a:cs typeface="+mn-cs"/>
              </a:rPr>
              <a:t>a similar problem is solved at the scale of a city neighborhood on a network, where </a:t>
            </a:r>
            <a:r>
              <a:rPr lang="en-US" sz="1900" dirty="0" err="1">
                <a:latin typeface="+mn-lt"/>
                <a:cs typeface="+mn-cs"/>
              </a:rPr>
              <a:t>Hakimi’s</a:t>
            </a:r>
            <a:r>
              <a:rPr lang="en-US" sz="1900" dirty="0">
                <a:latin typeface="+mn-lt"/>
                <a:cs typeface="+mn-cs"/>
              </a:rPr>
              <a:t> theorem states that only junctions (nodes) in the network and places where there is weight need to be considered, making the problem much simpler, but where travel must follow the street network.</a:t>
            </a:r>
          </a:p>
        </p:txBody>
      </p:sp>
      <p:sp>
        <p:nvSpPr>
          <p:cNvPr id="18436" name="Rectangle 3"/>
          <p:cNvSpPr>
            <a:spLocks noChangeArrowheads="1"/>
          </p:cNvSpPr>
          <p:nvPr/>
        </p:nvSpPr>
        <p:spPr bwMode="auto">
          <a:xfrm>
            <a:off x="508993" y="383256"/>
            <a:ext cx="1145302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3600" cap="all" dirty="0">
                <a:ln w="3175" cmpd="sng">
                  <a:noFill/>
                </a:ln>
                <a:latin typeface="+mj-lt"/>
                <a:ea typeface="+mj-ea"/>
                <a:cs typeface="+mj-cs"/>
              </a:rPr>
              <a:t>Search for the best locations for a central facility to serve dispersed customers</a:t>
            </a:r>
            <a:endParaRPr lang="en-GB" sz="3600" cap="all" dirty="0">
              <a:ln w="3175" cmpd="sng">
                <a:noFill/>
              </a:ln>
              <a:latin typeface="+mj-lt"/>
              <a:ea typeface="+mj-ea"/>
              <a:cs typeface="+mj-cs"/>
            </a:endParaRPr>
          </a:p>
        </p:txBody>
      </p:sp>
      <p:sp>
        <p:nvSpPr>
          <p:cNvPr id="5" name="Footer Placeholder 1"/>
          <p:cNvSpPr>
            <a:spLocks noGrp="1"/>
          </p:cNvSpPr>
          <p:nvPr>
            <p:ph type="ftr" sz="quarter" idx="11"/>
          </p:nvPr>
        </p:nvSpPr>
        <p:spPr>
          <a:xfrm>
            <a:off x="174717" y="6309320"/>
            <a:ext cx="4622973" cy="411973"/>
          </a:xfrm>
        </p:spPr>
        <p:txBody>
          <a:bodyPr/>
          <a:lstStyle/>
          <a:p>
            <a:r>
              <a:rPr lang="en-NZ" dirty="0"/>
              <a:t>Adapted from Geographic Information Science And Systems, Longley, Goodchild, Maguire and </a:t>
            </a:r>
            <a:r>
              <a:rPr lang="en-NZ" dirty="0" err="1"/>
              <a:t>Rhind</a:t>
            </a:r>
            <a:endParaRPr lang="en-GB" dirty="0"/>
          </a:p>
        </p:txBody>
      </p:sp>
    </p:spTree>
    <p:extLst>
      <p:ext uri="{BB962C8B-B14F-4D97-AF65-F5344CB8AC3E}">
        <p14:creationId xmlns:p14="http://schemas.microsoft.com/office/powerpoint/2010/main" val="18378235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462" y="345390"/>
            <a:ext cx="8979196" cy="5174262"/>
          </a:xfrm>
          <a:prstGeom prst="rect">
            <a:avLst/>
          </a:prstGeom>
        </p:spPr>
      </p:pic>
      <p:sp>
        <p:nvSpPr>
          <p:cNvPr id="3" name="TextBox 2"/>
          <p:cNvSpPr txBox="1"/>
          <p:nvPr/>
        </p:nvSpPr>
        <p:spPr>
          <a:xfrm>
            <a:off x="448888" y="6201295"/>
            <a:ext cx="7017434" cy="469359"/>
          </a:xfrm>
          <a:prstGeom prst="rect">
            <a:avLst/>
          </a:prstGeom>
          <a:noFill/>
        </p:spPr>
        <p:txBody>
          <a:bodyPr wrap="none" rtlCol="0">
            <a:spAutoFit/>
          </a:bodyPr>
          <a:lstStyle/>
          <a:p>
            <a:r>
              <a:rPr lang="en-NZ" sz="1400" dirty="0"/>
              <a:t>Location-Allocation Network Analysis - Which Distribution Centre Best Serves Each Customer?</a:t>
            </a:r>
            <a:endParaRPr lang="en-NZ" sz="1050" dirty="0"/>
          </a:p>
          <a:p>
            <a:r>
              <a:rPr lang="en-NZ" sz="1050" dirty="0"/>
              <a:t>Source: http://melissathrush.blogspot.com/2017/10/gis-5935-lab-6-location-allocation.html</a:t>
            </a:r>
          </a:p>
        </p:txBody>
      </p:sp>
      <p:sp>
        <p:nvSpPr>
          <p:cNvPr id="4" name="Rounded Rectangle 3"/>
          <p:cNvSpPr/>
          <p:nvPr/>
        </p:nvSpPr>
        <p:spPr>
          <a:xfrm>
            <a:off x="9490364" y="5530519"/>
            <a:ext cx="2468880" cy="98090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NZ" sz="1600" dirty="0"/>
              <a:t>Paths and distances between individual points</a:t>
            </a:r>
          </a:p>
        </p:txBody>
      </p:sp>
      <p:sp>
        <p:nvSpPr>
          <p:cNvPr id="5" name="Rounded Rectangle 4"/>
          <p:cNvSpPr/>
          <p:nvPr/>
        </p:nvSpPr>
        <p:spPr>
          <a:xfrm>
            <a:off x="9490364" y="3893366"/>
            <a:ext cx="2468880" cy="98090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NZ" sz="1600" dirty="0"/>
              <a:t>All the locations within a specified distance of a specific centre</a:t>
            </a:r>
          </a:p>
        </p:txBody>
      </p:sp>
      <p:sp>
        <p:nvSpPr>
          <p:cNvPr id="6" name="Rounded Rectangle 5"/>
          <p:cNvSpPr/>
          <p:nvPr/>
        </p:nvSpPr>
        <p:spPr>
          <a:xfrm>
            <a:off x="9490364" y="1943425"/>
            <a:ext cx="2468880" cy="1332807"/>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NZ" sz="1600" dirty="0"/>
              <a:t>All the locations that are within a specified distance of a specific centre and that total some measure of demand</a:t>
            </a:r>
          </a:p>
        </p:txBody>
      </p:sp>
      <p:sp>
        <p:nvSpPr>
          <p:cNvPr id="7" name="Rounded Rectangle 6"/>
          <p:cNvSpPr/>
          <p:nvPr/>
        </p:nvSpPr>
        <p:spPr>
          <a:xfrm>
            <a:off x="9490364" y="345390"/>
            <a:ext cx="2468880" cy="980902"/>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NZ" sz="1600" dirty="0"/>
              <a:t>Allocation of locations to their best centre</a:t>
            </a:r>
          </a:p>
        </p:txBody>
      </p:sp>
      <p:cxnSp>
        <p:nvCxnSpPr>
          <p:cNvPr id="8" name="Straight Arrow Connector 7"/>
          <p:cNvCxnSpPr>
            <a:stCxn id="4" idx="0"/>
            <a:endCxn id="5" idx="2"/>
          </p:cNvCxnSpPr>
          <p:nvPr/>
        </p:nvCxnSpPr>
        <p:spPr>
          <a:xfrm flipV="1">
            <a:off x="10724804" y="4874268"/>
            <a:ext cx="0" cy="656251"/>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9" name="Straight Arrow Connector 8"/>
          <p:cNvCxnSpPr>
            <a:endCxn id="6" idx="2"/>
          </p:cNvCxnSpPr>
          <p:nvPr/>
        </p:nvCxnSpPr>
        <p:spPr>
          <a:xfrm flipV="1">
            <a:off x="10724804" y="3276232"/>
            <a:ext cx="0" cy="617136"/>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10" name="Straight Arrow Connector 9"/>
          <p:cNvCxnSpPr>
            <a:stCxn id="6" idx="0"/>
            <a:endCxn id="7" idx="2"/>
          </p:cNvCxnSpPr>
          <p:nvPr/>
        </p:nvCxnSpPr>
        <p:spPr>
          <a:xfrm flipV="1">
            <a:off x="10724804" y="1326292"/>
            <a:ext cx="0" cy="617133"/>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5133363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a:xfrm>
            <a:off x="509847" y="415637"/>
            <a:ext cx="10221884" cy="989214"/>
          </a:xfrm>
        </p:spPr>
        <p:txBody>
          <a:bodyPr>
            <a:noAutofit/>
          </a:bodyPr>
          <a:lstStyle/>
          <a:p>
            <a:r>
              <a:rPr lang="en-US" altLang="en-US" dirty="0"/>
              <a:t>Spatial Interaction Modelling (1)</a:t>
            </a:r>
          </a:p>
        </p:txBody>
      </p:sp>
      <p:sp>
        <p:nvSpPr>
          <p:cNvPr id="15364" name="Rectangle 3"/>
          <p:cNvSpPr>
            <a:spLocks noGrp="1" noChangeArrowheads="1"/>
          </p:cNvSpPr>
          <p:nvPr>
            <p:ph type="body" idx="1"/>
          </p:nvPr>
        </p:nvSpPr>
        <p:spPr>
          <a:xfrm>
            <a:off x="509847" y="1620982"/>
            <a:ext cx="11111346" cy="4387388"/>
          </a:xfrm>
        </p:spPr>
        <p:txBody>
          <a:bodyPr>
            <a:normAutofit/>
          </a:bodyPr>
          <a:lstStyle/>
          <a:p>
            <a:r>
              <a:rPr lang="en-US" altLang="en-US" sz="1900" dirty="0"/>
              <a:t>Here we are trying to select the best location for some services, from a number of alternatives</a:t>
            </a:r>
          </a:p>
          <a:p>
            <a:r>
              <a:rPr lang="en-US" altLang="en-US" sz="1900" dirty="0"/>
              <a:t>We try to represent and predict the flows of phenomena </a:t>
            </a:r>
          </a:p>
          <a:p>
            <a:pPr lvl="1"/>
            <a:r>
              <a:rPr lang="en-US" altLang="en-US" sz="1700" dirty="0"/>
              <a:t>such as people, goods and money </a:t>
            </a:r>
          </a:p>
          <a:p>
            <a:pPr lvl="1"/>
            <a:r>
              <a:rPr lang="en-US" altLang="en-US" sz="1700" dirty="0"/>
              <a:t>between demand locations and supply locations. </a:t>
            </a:r>
          </a:p>
          <a:p>
            <a:r>
              <a:rPr lang="en-US" altLang="en-US" sz="1900" dirty="0"/>
              <a:t>Assumes a requirement at demand location, or ‘origin’, for service, or facility, which is provided at the supply location.</a:t>
            </a:r>
          </a:p>
          <a:p>
            <a:r>
              <a:rPr lang="en-US" altLang="en-US" sz="1900" dirty="0"/>
              <a:t>Examples of facilities at the supply locations </a:t>
            </a:r>
          </a:p>
          <a:p>
            <a:pPr lvl="1"/>
            <a:r>
              <a:rPr lang="en-US" altLang="en-US" sz="1900" dirty="0"/>
              <a:t>shop, bank, shopping </a:t>
            </a:r>
            <a:r>
              <a:rPr lang="en-US" altLang="en-US" sz="1900" dirty="0" err="1"/>
              <a:t>centre</a:t>
            </a:r>
            <a:r>
              <a:rPr lang="en-US" altLang="en-US" sz="1900" dirty="0"/>
              <a:t>, hospital, factory.</a:t>
            </a:r>
          </a:p>
          <a:p>
            <a:r>
              <a:rPr lang="en-US" altLang="en-US" sz="1900" dirty="0"/>
              <a:t>Demand is typically from people living at the origin locations.</a:t>
            </a:r>
          </a:p>
          <a:p>
            <a:pPr lvl="1"/>
            <a:r>
              <a:rPr lang="en-US" altLang="en-US" sz="1900" dirty="0"/>
              <a:t>usually a spatial zone, e.g. enumeration district, a ward or a town.</a:t>
            </a:r>
          </a:p>
        </p:txBody>
      </p:sp>
      <p:sp>
        <p:nvSpPr>
          <p:cNvPr id="6" name="TextBox 5"/>
          <p:cNvSpPr txBox="1"/>
          <p:nvPr/>
        </p:nvSpPr>
        <p:spPr>
          <a:xfrm>
            <a:off x="182880" y="6458989"/>
            <a:ext cx="3020379" cy="246221"/>
          </a:xfrm>
          <a:prstGeom prst="rect">
            <a:avLst/>
          </a:prstGeom>
          <a:noFill/>
        </p:spPr>
        <p:txBody>
          <a:bodyPr wrap="none" rtlCol="0">
            <a:spAutoFit/>
          </a:bodyPr>
          <a:lstStyle/>
          <a:p>
            <a:r>
              <a:rPr lang="en-NZ" sz="1000" dirty="0"/>
              <a:t>Source: Professor Christopher Jones, Cardiff University</a:t>
            </a:r>
          </a:p>
        </p:txBody>
      </p:sp>
    </p:spTree>
    <p:extLst>
      <p:ext uri="{BB962C8B-B14F-4D97-AF65-F5344CB8AC3E}">
        <p14:creationId xmlns:p14="http://schemas.microsoft.com/office/powerpoint/2010/main" val="19079316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Spatial interaction modelling (2)</a:t>
            </a:r>
          </a:p>
        </p:txBody>
      </p:sp>
      <p:sp>
        <p:nvSpPr>
          <p:cNvPr id="3" name="Content Placeholder 2"/>
          <p:cNvSpPr>
            <a:spLocks noGrp="1"/>
          </p:cNvSpPr>
          <p:nvPr>
            <p:ph idx="1"/>
          </p:nvPr>
        </p:nvSpPr>
        <p:spPr/>
        <p:txBody>
          <a:bodyPr/>
          <a:lstStyle/>
          <a:p>
            <a:r>
              <a:rPr lang="en-NZ" dirty="0"/>
              <a:t>May need to take into account competing facilities</a:t>
            </a:r>
          </a:p>
          <a:p>
            <a:r>
              <a:rPr lang="en-NZ" dirty="0"/>
              <a:t>May have several facilities that are fixed in location, and one that may have variable locations, with the goal of finding one from a set of several alternatives that will maximise profit (in the case of shops)</a:t>
            </a:r>
          </a:p>
          <a:p>
            <a:r>
              <a:rPr lang="en-NZ" dirty="0"/>
              <a:t>In a more complex model, we may have several facilities each of which may be in several possible locations</a:t>
            </a:r>
          </a:p>
        </p:txBody>
      </p:sp>
      <p:sp>
        <p:nvSpPr>
          <p:cNvPr id="6" name="Footer Placeholder 1"/>
          <p:cNvSpPr>
            <a:spLocks noGrp="1"/>
          </p:cNvSpPr>
          <p:nvPr>
            <p:ph type="ftr" sz="quarter" idx="11"/>
          </p:nvPr>
        </p:nvSpPr>
        <p:spPr>
          <a:xfrm>
            <a:off x="141316" y="6234991"/>
            <a:ext cx="4622973" cy="411973"/>
          </a:xfrm>
        </p:spPr>
        <p:txBody>
          <a:bodyPr/>
          <a:lstStyle/>
          <a:p>
            <a:r>
              <a:rPr lang="en-NZ" dirty="0"/>
              <a:t>Adapted from Geographical Information Science and Computer Cartography, Jones,  1997.</a:t>
            </a:r>
            <a:endParaRPr lang="en-GB" dirty="0"/>
          </a:p>
        </p:txBody>
      </p:sp>
    </p:spTree>
    <p:extLst>
      <p:ext uri="{BB962C8B-B14F-4D97-AF65-F5344CB8AC3E}">
        <p14:creationId xmlns:p14="http://schemas.microsoft.com/office/powerpoint/2010/main" val="24555125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a:xfrm>
            <a:off x="601980" y="648393"/>
            <a:ext cx="7772400" cy="876300"/>
          </a:xfrm>
        </p:spPr>
        <p:txBody>
          <a:bodyPr>
            <a:normAutofit/>
          </a:bodyPr>
          <a:lstStyle/>
          <a:p>
            <a:r>
              <a:rPr lang="en-US" altLang="en-US" dirty="0"/>
              <a:t>Motivation</a:t>
            </a:r>
          </a:p>
        </p:txBody>
      </p:sp>
      <p:sp>
        <p:nvSpPr>
          <p:cNvPr id="16388" name="Rectangle 3"/>
          <p:cNvSpPr>
            <a:spLocks noGrp="1" noChangeArrowheads="1"/>
          </p:cNvSpPr>
          <p:nvPr>
            <p:ph type="body" idx="1"/>
          </p:nvPr>
        </p:nvSpPr>
        <p:spPr>
          <a:xfrm>
            <a:off x="692727" y="1670859"/>
            <a:ext cx="9930938" cy="4438996"/>
          </a:xfrm>
        </p:spPr>
        <p:txBody>
          <a:bodyPr>
            <a:normAutofit/>
          </a:bodyPr>
          <a:lstStyle/>
          <a:p>
            <a:r>
              <a:rPr lang="en-US" altLang="en-US" sz="1900" dirty="0"/>
              <a:t>Predicting effects of new developments </a:t>
            </a:r>
          </a:p>
          <a:p>
            <a:pPr lvl="1"/>
            <a:r>
              <a:rPr lang="en-US" altLang="en-US" sz="1900" dirty="0"/>
              <a:t>opening of (or modification to) a shop, shopping </a:t>
            </a:r>
            <a:r>
              <a:rPr lang="en-US" altLang="en-US" sz="1900" dirty="0" err="1"/>
              <a:t>centre</a:t>
            </a:r>
            <a:r>
              <a:rPr lang="en-US" altLang="en-US" sz="1900" dirty="0"/>
              <a:t>, health </a:t>
            </a:r>
            <a:r>
              <a:rPr lang="en-US" altLang="en-US" sz="1900" dirty="0" err="1"/>
              <a:t>centre</a:t>
            </a:r>
            <a:r>
              <a:rPr lang="en-US" altLang="en-US" sz="1900" dirty="0"/>
              <a:t>, housing estate or factory – </a:t>
            </a:r>
          </a:p>
          <a:p>
            <a:pPr lvl="2"/>
            <a:r>
              <a:rPr lang="en-US" altLang="en-US" sz="1700" dirty="0"/>
              <a:t>numbers of people that might use it</a:t>
            </a:r>
          </a:p>
          <a:p>
            <a:pPr lvl="2"/>
            <a:r>
              <a:rPr lang="en-US" altLang="en-US" sz="1700" dirty="0"/>
              <a:t>amount of income that might be generated</a:t>
            </a:r>
          </a:p>
          <a:p>
            <a:r>
              <a:rPr lang="en-US" altLang="en-US" sz="1900" dirty="0"/>
              <a:t>Major application: retail site selection for large stores, dealerships - where competition is an issue</a:t>
            </a:r>
          </a:p>
          <a:p>
            <a:r>
              <a:rPr lang="en-US" altLang="en-US" sz="1900" dirty="0"/>
              <a:t>other applications: e.g. hospitals, schools, housing developments, factories</a:t>
            </a:r>
          </a:p>
        </p:txBody>
      </p:sp>
      <p:sp>
        <p:nvSpPr>
          <p:cNvPr id="6" name="TextBox 5"/>
          <p:cNvSpPr txBox="1"/>
          <p:nvPr/>
        </p:nvSpPr>
        <p:spPr>
          <a:xfrm>
            <a:off x="182880" y="6458989"/>
            <a:ext cx="3020379" cy="246221"/>
          </a:xfrm>
          <a:prstGeom prst="rect">
            <a:avLst/>
          </a:prstGeom>
          <a:noFill/>
        </p:spPr>
        <p:txBody>
          <a:bodyPr wrap="none" rtlCol="0">
            <a:spAutoFit/>
          </a:bodyPr>
          <a:lstStyle/>
          <a:p>
            <a:r>
              <a:rPr lang="en-NZ" sz="1000" dirty="0"/>
              <a:t>Source: Professor Christopher Jones, Cardiff University</a:t>
            </a:r>
          </a:p>
        </p:txBody>
      </p:sp>
    </p:spTree>
    <p:extLst>
      <p:ext uri="{BB962C8B-B14F-4D97-AF65-F5344CB8AC3E}">
        <p14:creationId xmlns:p14="http://schemas.microsoft.com/office/powerpoint/2010/main" val="22486226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a:xfrm>
            <a:off x="419792" y="257694"/>
            <a:ext cx="10320251" cy="1037706"/>
          </a:xfrm>
        </p:spPr>
        <p:txBody>
          <a:bodyPr>
            <a:noAutofit/>
          </a:bodyPr>
          <a:lstStyle/>
          <a:p>
            <a:r>
              <a:rPr lang="en-US" altLang="en-US" dirty="0"/>
              <a:t>Parameters in spatial interaction modelling</a:t>
            </a:r>
          </a:p>
        </p:txBody>
      </p:sp>
      <p:sp>
        <p:nvSpPr>
          <p:cNvPr id="17412" name="Rectangle 3"/>
          <p:cNvSpPr>
            <a:spLocks noGrp="1" noChangeArrowheads="1"/>
          </p:cNvSpPr>
          <p:nvPr>
            <p:ph type="body" idx="1"/>
          </p:nvPr>
        </p:nvSpPr>
        <p:spPr>
          <a:xfrm>
            <a:off x="814647" y="1295400"/>
            <a:ext cx="9853353" cy="5048250"/>
          </a:xfrm>
        </p:spPr>
        <p:txBody>
          <a:bodyPr/>
          <a:lstStyle/>
          <a:p>
            <a:r>
              <a:rPr lang="en-US" altLang="en-US" sz="1900" dirty="0"/>
              <a:t>Flow from an origin to a destination depends on</a:t>
            </a:r>
          </a:p>
          <a:p>
            <a:pPr lvl="1"/>
            <a:r>
              <a:rPr lang="en-US" altLang="en-US" sz="1900" dirty="0"/>
              <a:t>‘attractiveness’ of destination relative to other facilities</a:t>
            </a:r>
          </a:p>
          <a:p>
            <a:pPr lvl="1"/>
            <a:r>
              <a:rPr lang="en-US" altLang="en-US" sz="1900" dirty="0"/>
              <a:t>‘accessibility’ of destination relative to other facilities</a:t>
            </a:r>
          </a:p>
          <a:p>
            <a:r>
              <a:rPr lang="en-US" altLang="en-US" sz="1900" dirty="0"/>
              <a:t>Attractiveness</a:t>
            </a:r>
          </a:p>
          <a:p>
            <a:pPr lvl="1"/>
            <a:r>
              <a:rPr lang="en-US" altLang="en-US" sz="1900" dirty="0"/>
              <a:t>Destinations:</a:t>
            </a:r>
          </a:p>
          <a:p>
            <a:pPr lvl="2"/>
            <a:r>
              <a:rPr lang="en-US" altLang="en-US" sz="1700" dirty="0"/>
              <a:t>e.g. type of services or goods, range of goods, quality of goods, price of goods, car parking facilities, associated facilities in the case of a shop</a:t>
            </a:r>
          </a:p>
          <a:p>
            <a:pPr lvl="2"/>
            <a:r>
              <a:rPr lang="en-US" altLang="en-US" sz="1700" dirty="0"/>
              <a:t>For a school or hospital, could be maximum number of pupils, patients, services offered</a:t>
            </a:r>
          </a:p>
          <a:p>
            <a:pPr lvl="1"/>
            <a:r>
              <a:rPr lang="en-US" altLang="en-US" sz="1900" dirty="0"/>
              <a:t>Origins may be weighted by things like number of residents, disposable income and other socio economic factors, likelihood that they will use the facility</a:t>
            </a:r>
          </a:p>
          <a:p>
            <a:r>
              <a:rPr lang="en-US" altLang="en-US" sz="1900" dirty="0"/>
              <a:t>Accessibility</a:t>
            </a:r>
          </a:p>
          <a:p>
            <a:pPr lvl="1"/>
            <a:r>
              <a:rPr lang="en-US" altLang="en-US" sz="1900" dirty="0"/>
              <a:t>e.g. distance, travel time, cost of the journey</a:t>
            </a:r>
          </a:p>
          <a:p>
            <a:endParaRPr lang="en-US" altLang="en-US" dirty="0"/>
          </a:p>
        </p:txBody>
      </p:sp>
      <p:sp>
        <p:nvSpPr>
          <p:cNvPr id="6" name="TextBox 5"/>
          <p:cNvSpPr txBox="1"/>
          <p:nvPr/>
        </p:nvSpPr>
        <p:spPr>
          <a:xfrm>
            <a:off x="182880" y="6458989"/>
            <a:ext cx="3020379" cy="246221"/>
          </a:xfrm>
          <a:prstGeom prst="rect">
            <a:avLst/>
          </a:prstGeom>
          <a:noFill/>
        </p:spPr>
        <p:txBody>
          <a:bodyPr wrap="none" rtlCol="0">
            <a:spAutoFit/>
          </a:bodyPr>
          <a:lstStyle/>
          <a:p>
            <a:r>
              <a:rPr lang="en-NZ" sz="1000" dirty="0"/>
              <a:t>Source: Professor Christopher Jones, Cardiff University</a:t>
            </a:r>
          </a:p>
        </p:txBody>
      </p:sp>
    </p:spTree>
    <p:extLst>
      <p:ext uri="{BB962C8B-B14F-4D97-AF65-F5344CB8AC3E}">
        <p14:creationId xmlns:p14="http://schemas.microsoft.com/office/powerpoint/2010/main" val="32500774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gravity models</a:t>
            </a:r>
          </a:p>
        </p:txBody>
      </p:sp>
      <p:sp>
        <p:nvSpPr>
          <p:cNvPr id="3" name="Content Placeholder 2"/>
          <p:cNvSpPr>
            <a:spLocks noGrp="1"/>
          </p:cNvSpPr>
          <p:nvPr>
            <p:ph idx="1"/>
          </p:nvPr>
        </p:nvSpPr>
        <p:spPr>
          <a:xfrm>
            <a:off x="685801" y="2142068"/>
            <a:ext cx="10131425" cy="3452398"/>
          </a:xfrm>
        </p:spPr>
        <p:txBody>
          <a:bodyPr/>
          <a:lstStyle/>
          <a:p>
            <a:r>
              <a:rPr lang="en-NZ" sz="2000" dirty="0"/>
              <a:t>The earliest models assumed that the flow between demand and service centres were:</a:t>
            </a:r>
          </a:p>
          <a:p>
            <a:pPr lvl="1"/>
            <a:r>
              <a:rPr lang="en-NZ" sz="1800" dirty="0"/>
              <a:t>directly proportional to demand and attraction and</a:t>
            </a:r>
          </a:p>
          <a:p>
            <a:pPr lvl="1"/>
            <a:r>
              <a:rPr lang="en-NZ" sz="1800" dirty="0"/>
              <a:t>inversely proportional to the square of the distance between them</a:t>
            </a:r>
          </a:p>
          <a:p>
            <a:pPr lvl="2"/>
            <a:r>
              <a:rPr lang="en-NZ" sz="1600" dirty="0"/>
              <a:t>=&gt; gravity models (after Newton’s law of Gravity)</a:t>
            </a:r>
          </a:p>
          <a:p>
            <a:pPr lvl="1"/>
            <a:r>
              <a:rPr lang="en-NZ" sz="1800" dirty="0"/>
              <a:t>But accessibility found to be a better measure than distance, takes account of:</a:t>
            </a:r>
          </a:p>
          <a:p>
            <a:pPr lvl="2"/>
            <a:r>
              <a:rPr lang="en-NZ" sz="1600" dirty="0"/>
              <a:t>Mode of transport</a:t>
            </a:r>
          </a:p>
          <a:p>
            <a:pPr lvl="2"/>
            <a:r>
              <a:rPr lang="en-NZ" sz="1600" dirty="0"/>
              <a:t>Ability and expectation to travel</a:t>
            </a:r>
          </a:p>
          <a:p>
            <a:pPr lvl="2"/>
            <a:r>
              <a:rPr lang="en-NZ" sz="1600" dirty="0"/>
              <a:t>We use a cost function based on analysis of typical trip lengths in different situations</a:t>
            </a:r>
            <a:endParaRPr lang="en-NZ" dirty="0"/>
          </a:p>
          <a:p>
            <a:pPr lvl="1"/>
            <a:endParaRPr lang="en-NZ" dirty="0"/>
          </a:p>
        </p:txBody>
      </p:sp>
      <p:sp>
        <p:nvSpPr>
          <p:cNvPr id="4" name="Footer Placeholder 1"/>
          <p:cNvSpPr>
            <a:spLocks noGrp="1"/>
          </p:cNvSpPr>
          <p:nvPr>
            <p:ph type="ftr" sz="quarter" idx="11"/>
          </p:nvPr>
        </p:nvSpPr>
        <p:spPr>
          <a:xfrm>
            <a:off x="141316" y="6234991"/>
            <a:ext cx="4622973" cy="411973"/>
          </a:xfrm>
        </p:spPr>
        <p:txBody>
          <a:bodyPr/>
          <a:lstStyle/>
          <a:p>
            <a:r>
              <a:rPr lang="en-NZ" dirty="0"/>
              <a:t>Adapted from Geographical Information Science and Computer Cartography, Jones,  1997.</a:t>
            </a:r>
            <a:endParaRPr lang="en-GB" dirty="0"/>
          </a:p>
        </p:txBody>
      </p:sp>
    </p:spTree>
    <p:extLst>
      <p:ext uri="{BB962C8B-B14F-4D97-AF65-F5344CB8AC3E}">
        <p14:creationId xmlns:p14="http://schemas.microsoft.com/office/powerpoint/2010/main" val="14573216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a:xfrm>
            <a:off x="561975" y="597651"/>
            <a:ext cx="6858000" cy="685800"/>
          </a:xfrm>
        </p:spPr>
        <p:txBody>
          <a:bodyPr>
            <a:normAutofit/>
          </a:bodyPr>
          <a:lstStyle/>
          <a:p>
            <a:r>
              <a:rPr lang="en-US" altLang="en-US" dirty="0"/>
              <a:t>Gravity models (2)</a:t>
            </a:r>
          </a:p>
        </p:txBody>
      </p:sp>
      <p:sp>
        <p:nvSpPr>
          <p:cNvPr id="18436" name="Rectangle 3"/>
          <p:cNvSpPr>
            <a:spLocks noGrp="1" noChangeArrowheads="1"/>
          </p:cNvSpPr>
          <p:nvPr>
            <p:ph type="body" idx="1"/>
          </p:nvPr>
        </p:nvSpPr>
        <p:spPr>
          <a:xfrm>
            <a:off x="561975" y="1695450"/>
            <a:ext cx="7886700" cy="4351540"/>
          </a:xfrm>
        </p:spPr>
        <p:txBody>
          <a:bodyPr/>
          <a:lstStyle/>
          <a:p>
            <a:r>
              <a:rPr lang="en-US" altLang="en-US" sz="2000" dirty="0"/>
              <a:t>analogous to Newton’s law of gravitation</a:t>
            </a:r>
          </a:p>
          <a:p>
            <a:r>
              <a:rPr lang="en-US" altLang="en-US" sz="2000" dirty="0"/>
              <a:t>Example: gravity model of trade</a:t>
            </a:r>
          </a:p>
          <a:p>
            <a:r>
              <a:rPr lang="en-US" altLang="en-US" sz="2000" dirty="0" err="1"/>
              <a:t>t</a:t>
            </a:r>
            <a:r>
              <a:rPr lang="en-US" altLang="en-US" sz="2000" baseline="-25000" dirty="0" err="1"/>
              <a:t>ij</a:t>
            </a:r>
            <a:r>
              <a:rPr lang="en-US" altLang="en-US" sz="2000" dirty="0"/>
              <a:t> = </a:t>
            </a:r>
            <a:r>
              <a:rPr lang="en-US" altLang="en-US" sz="2000" i="1" u="sng" dirty="0"/>
              <a:t>a</a:t>
            </a:r>
            <a:r>
              <a:rPr lang="en-US" altLang="en-US" sz="2000" u="sng" dirty="0"/>
              <a:t> W</a:t>
            </a:r>
            <a:r>
              <a:rPr lang="en-US" altLang="en-US" sz="2000" baseline="-25000" dirty="0"/>
              <a:t>i</a:t>
            </a:r>
            <a:r>
              <a:rPr lang="en-US" altLang="en-US" sz="2000" u="sng" baseline="-25000" dirty="0"/>
              <a:t> </a:t>
            </a:r>
            <a:r>
              <a:rPr lang="en-US" altLang="en-US" sz="2000" u="sng" dirty="0"/>
              <a:t>W</a:t>
            </a:r>
            <a:r>
              <a:rPr lang="en-US" altLang="en-US" sz="2000" u="sng" baseline="-25000" dirty="0"/>
              <a:t> </a:t>
            </a:r>
            <a:r>
              <a:rPr lang="en-US" altLang="en-US" sz="2000" baseline="-25000" dirty="0"/>
              <a:t>j</a:t>
            </a:r>
            <a:endParaRPr lang="en-US" altLang="en-US" sz="2000" dirty="0"/>
          </a:p>
          <a:p>
            <a:pPr>
              <a:buFontTx/>
              <a:buNone/>
            </a:pPr>
            <a:r>
              <a:rPr lang="en-US" altLang="en-US" sz="2000" dirty="0"/>
              <a:t>             c</a:t>
            </a:r>
            <a:r>
              <a:rPr lang="en-US" altLang="en-US" sz="2000" baseline="-25000" dirty="0"/>
              <a:t>ij</a:t>
            </a:r>
            <a:r>
              <a:rPr lang="en-US" altLang="en-US" sz="2000" baseline="30000" dirty="0"/>
              <a:t>2</a:t>
            </a:r>
            <a:endParaRPr lang="en-US" altLang="en-US" sz="2000" dirty="0"/>
          </a:p>
          <a:p>
            <a:r>
              <a:rPr lang="en-US" altLang="en-US" sz="2000" dirty="0" err="1"/>
              <a:t>t</a:t>
            </a:r>
            <a:r>
              <a:rPr lang="en-US" altLang="en-US" sz="2000" baseline="-25000" dirty="0" err="1"/>
              <a:t>ij</a:t>
            </a:r>
            <a:r>
              <a:rPr lang="en-US" altLang="en-US" sz="2000" dirty="0"/>
              <a:t> is the predicted volume of trade from country </a:t>
            </a:r>
            <a:r>
              <a:rPr lang="en-US" altLang="en-US" sz="2000" dirty="0" err="1"/>
              <a:t>i</a:t>
            </a:r>
            <a:r>
              <a:rPr lang="en-US" altLang="en-US" sz="2000" dirty="0"/>
              <a:t> to country j</a:t>
            </a:r>
          </a:p>
          <a:p>
            <a:r>
              <a:rPr lang="en-US" altLang="en-US" sz="2000" i="1" dirty="0"/>
              <a:t>a</a:t>
            </a:r>
            <a:r>
              <a:rPr lang="en-US" altLang="en-US" sz="2000" dirty="0"/>
              <a:t> is a constant</a:t>
            </a:r>
          </a:p>
          <a:p>
            <a:r>
              <a:rPr lang="en-US" altLang="en-US" sz="2000" dirty="0"/>
              <a:t>W</a:t>
            </a:r>
            <a:r>
              <a:rPr lang="en-US" altLang="en-US" sz="2000" baseline="-25000" dirty="0"/>
              <a:t>i</a:t>
            </a:r>
            <a:r>
              <a:rPr lang="en-US" altLang="en-US" sz="2000" dirty="0"/>
              <a:t> is the GDP of country </a:t>
            </a:r>
            <a:r>
              <a:rPr lang="en-US" altLang="en-US" sz="2000" dirty="0" err="1"/>
              <a:t>i</a:t>
            </a:r>
            <a:endParaRPr lang="en-US" altLang="en-US" sz="2000" dirty="0"/>
          </a:p>
          <a:p>
            <a:r>
              <a:rPr lang="en-US" altLang="en-US" sz="2000" dirty="0" err="1"/>
              <a:t>W</a:t>
            </a:r>
            <a:r>
              <a:rPr lang="en-US" altLang="en-US" sz="2000" baseline="-25000" dirty="0" err="1"/>
              <a:t>j</a:t>
            </a:r>
            <a:r>
              <a:rPr lang="en-US" altLang="en-US" sz="2000" dirty="0"/>
              <a:t> is the GDP of country j</a:t>
            </a:r>
          </a:p>
          <a:p>
            <a:r>
              <a:rPr lang="en-US" altLang="en-US" sz="2000" dirty="0"/>
              <a:t>c</a:t>
            </a:r>
            <a:r>
              <a:rPr lang="en-US" altLang="en-US" sz="2000" baseline="-25000" dirty="0"/>
              <a:t> </a:t>
            </a:r>
            <a:r>
              <a:rPr lang="en-US" altLang="en-US" sz="2000" baseline="-25000" dirty="0" err="1"/>
              <a:t>ij</a:t>
            </a:r>
            <a:r>
              <a:rPr lang="en-US" altLang="en-US" sz="2000" dirty="0"/>
              <a:t> is the distance between countries </a:t>
            </a:r>
            <a:r>
              <a:rPr lang="en-US" altLang="en-US" sz="2000" dirty="0" err="1"/>
              <a:t>i</a:t>
            </a:r>
            <a:r>
              <a:rPr lang="en-US" altLang="en-US" sz="2000" dirty="0"/>
              <a:t> and j</a:t>
            </a:r>
          </a:p>
        </p:txBody>
      </p:sp>
      <p:grpSp>
        <p:nvGrpSpPr>
          <p:cNvPr id="18437" name="Group 38"/>
          <p:cNvGrpSpPr>
            <a:grpSpLocks/>
          </p:cNvGrpSpPr>
          <p:nvPr/>
        </p:nvGrpSpPr>
        <p:grpSpPr bwMode="auto">
          <a:xfrm>
            <a:off x="7810500" y="914400"/>
            <a:ext cx="2552700" cy="4705350"/>
            <a:chOff x="3960" y="576"/>
            <a:chExt cx="1608" cy="2964"/>
          </a:xfrm>
        </p:grpSpPr>
        <p:grpSp>
          <p:nvGrpSpPr>
            <p:cNvPr id="18438" name="Group 12"/>
            <p:cNvGrpSpPr>
              <a:grpSpLocks/>
            </p:cNvGrpSpPr>
            <p:nvPr/>
          </p:nvGrpSpPr>
          <p:grpSpPr bwMode="auto">
            <a:xfrm>
              <a:off x="3960" y="1392"/>
              <a:ext cx="420" cy="396"/>
              <a:chOff x="3996" y="1392"/>
              <a:chExt cx="420" cy="396"/>
            </a:xfrm>
          </p:grpSpPr>
          <p:sp>
            <p:nvSpPr>
              <p:cNvPr id="18470" name="Rectangle 4"/>
              <p:cNvSpPr>
                <a:spLocks noChangeArrowheads="1"/>
              </p:cNvSpPr>
              <p:nvPr/>
            </p:nvSpPr>
            <p:spPr bwMode="auto">
              <a:xfrm>
                <a:off x="3996" y="1392"/>
                <a:ext cx="420" cy="396"/>
              </a:xfrm>
              <a:prstGeom prst="rect">
                <a:avLst/>
              </a:prstGeom>
              <a:solidFill>
                <a:schemeClr val="accent3">
                  <a:lumMod val="60000"/>
                  <a:lumOff val="40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8471" name="Text Box 5"/>
              <p:cNvSpPr txBox="1">
                <a:spLocks noChangeArrowheads="1"/>
              </p:cNvSpPr>
              <p:nvPr/>
            </p:nvSpPr>
            <p:spPr bwMode="auto">
              <a:xfrm>
                <a:off x="4044" y="1440"/>
                <a:ext cx="37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spcBef>
                    <a:spcPct val="50000"/>
                  </a:spcBef>
                </a:pPr>
                <a:r>
                  <a:rPr lang="en-US" altLang="en-US"/>
                  <a:t>D1</a:t>
                </a:r>
              </a:p>
            </p:txBody>
          </p:sp>
        </p:grpSp>
        <p:grpSp>
          <p:nvGrpSpPr>
            <p:cNvPr id="18439" name="Group 11"/>
            <p:cNvGrpSpPr>
              <a:grpSpLocks/>
            </p:cNvGrpSpPr>
            <p:nvPr/>
          </p:nvGrpSpPr>
          <p:grpSpPr bwMode="auto">
            <a:xfrm>
              <a:off x="3972" y="1944"/>
              <a:ext cx="420" cy="396"/>
              <a:chOff x="3972" y="1944"/>
              <a:chExt cx="420" cy="396"/>
            </a:xfrm>
          </p:grpSpPr>
          <p:sp>
            <p:nvSpPr>
              <p:cNvPr id="18468" name="Rectangle 6"/>
              <p:cNvSpPr>
                <a:spLocks noChangeArrowheads="1"/>
              </p:cNvSpPr>
              <p:nvPr/>
            </p:nvSpPr>
            <p:spPr bwMode="auto">
              <a:xfrm>
                <a:off x="3972" y="1944"/>
                <a:ext cx="420" cy="396"/>
              </a:xfrm>
              <a:prstGeom prst="rect">
                <a:avLst/>
              </a:prstGeom>
              <a:solidFill>
                <a:schemeClr val="accent3">
                  <a:lumMod val="60000"/>
                  <a:lumOff val="40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8469" name="Text Box 7"/>
              <p:cNvSpPr txBox="1">
                <a:spLocks noChangeArrowheads="1"/>
              </p:cNvSpPr>
              <p:nvPr/>
            </p:nvSpPr>
            <p:spPr bwMode="auto">
              <a:xfrm>
                <a:off x="4008" y="1980"/>
                <a:ext cx="37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spcBef>
                    <a:spcPct val="50000"/>
                  </a:spcBef>
                </a:pPr>
                <a:r>
                  <a:rPr lang="en-US" altLang="en-US"/>
                  <a:t>D2</a:t>
                </a:r>
              </a:p>
            </p:txBody>
          </p:sp>
        </p:grpSp>
        <p:grpSp>
          <p:nvGrpSpPr>
            <p:cNvPr id="18440" name="Group 10"/>
            <p:cNvGrpSpPr>
              <a:grpSpLocks/>
            </p:cNvGrpSpPr>
            <p:nvPr/>
          </p:nvGrpSpPr>
          <p:grpSpPr bwMode="auto">
            <a:xfrm>
              <a:off x="3972" y="2496"/>
              <a:ext cx="420" cy="396"/>
              <a:chOff x="4056" y="2484"/>
              <a:chExt cx="420" cy="396"/>
            </a:xfrm>
          </p:grpSpPr>
          <p:sp>
            <p:nvSpPr>
              <p:cNvPr id="18466" name="Rectangle 8"/>
              <p:cNvSpPr>
                <a:spLocks noChangeArrowheads="1"/>
              </p:cNvSpPr>
              <p:nvPr/>
            </p:nvSpPr>
            <p:spPr bwMode="auto">
              <a:xfrm>
                <a:off x="4056" y="2484"/>
                <a:ext cx="420" cy="396"/>
              </a:xfrm>
              <a:prstGeom prst="rect">
                <a:avLst/>
              </a:prstGeom>
              <a:solidFill>
                <a:schemeClr val="accent3">
                  <a:lumMod val="60000"/>
                  <a:lumOff val="40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8467" name="Text Box 9"/>
              <p:cNvSpPr txBox="1">
                <a:spLocks noChangeArrowheads="1"/>
              </p:cNvSpPr>
              <p:nvPr/>
            </p:nvSpPr>
            <p:spPr bwMode="auto">
              <a:xfrm>
                <a:off x="4104" y="2544"/>
                <a:ext cx="37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spcBef>
                    <a:spcPct val="50000"/>
                  </a:spcBef>
                </a:pPr>
                <a:r>
                  <a:rPr lang="en-US" altLang="en-US"/>
                  <a:t>D3</a:t>
                </a:r>
              </a:p>
            </p:txBody>
          </p:sp>
        </p:grpSp>
        <p:grpSp>
          <p:nvGrpSpPr>
            <p:cNvPr id="18441" name="Group 15"/>
            <p:cNvGrpSpPr>
              <a:grpSpLocks/>
            </p:cNvGrpSpPr>
            <p:nvPr/>
          </p:nvGrpSpPr>
          <p:grpSpPr bwMode="auto">
            <a:xfrm>
              <a:off x="5064" y="576"/>
              <a:ext cx="504" cy="492"/>
              <a:chOff x="5028" y="900"/>
              <a:chExt cx="504" cy="492"/>
            </a:xfrm>
          </p:grpSpPr>
          <p:sp>
            <p:nvSpPr>
              <p:cNvPr id="18464" name="Oval 13"/>
              <p:cNvSpPr>
                <a:spLocks noChangeArrowheads="1"/>
              </p:cNvSpPr>
              <p:nvPr/>
            </p:nvSpPr>
            <p:spPr bwMode="auto">
              <a:xfrm>
                <a:off x="5028" y="900"/>
                <a:ext cx="504" cy="492"/>
              </a:xfrm>
              <a:prstGeom prst="ellipse">
                <a:avLst/>
              </a:prstGeom>
              <a:solidFill>
                <a:schemeClr val="accent3">
                  <a:lumMod val="60000"/>
                  <a:lumOff val="4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8465" name="Text Box 14"/>
              <p:cNvSpPr txBox="1">
                <a:spLocks noChangeArrowheads="1"/>
              </p:cNvSpPr>
              <p:nvPr/>
            </p:nvSpPr>
            <p:spPr bwMode="auto">
              <a:xfrm>
                <a:off x="5100" y="996"/>
                <a:ext cx="39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spcBef>
                    <a:spcPct val="50000"/>
                  </a:spcBef>
                </a:pPr>
                <a:r>
                  <a:rPr lang="en-US" altLang="en-US"/>
                  <a:t>O1</a:t>
                </a:r>
              </a:p>
            </p:txBody>
          </p:sp>
        </p:grpSp>
        <p:grpSp>
          <p:nvGrpSpPr>
            <p:cNvPr id="18442" name="Group 16"/>
            <p:cNvGrpSpPr>
              <a:grpSpLocks/>
            </p:cNvGrpSpPr>
            <p:nvPr/>
          </p:nvGrpSpPr>
          <p:grpSpPr bwMode="auto">
            <a:xfrm>
              <a:off x="5052" y="1188"/>
              <a:ext cx="504" cy="492"/>
              <a:chOff x="5028" y="900"/>
              <a:chExt cx="504" cy="492"/>
            </a:xfrm>
          </p:grpSpPr>
          <p:sp>
            <p:nvSpPr>
              <p:cNvPr id="18462" name="Oval 17"/>
              <p:cNvSpPr>
                <a:spLocks noChangeArrowheads="1"/>
              </p:cNvSpPr>
              <p:nvPr/>
            </p:nvSpPr>
            <p:spPr bwMode="auto">
              <a:xfrm>
                <a:off x="5028" y="900"/>
                <a:ext cx="504" cy="492"/>
              </a:xfrm>
              <a:prstGeom prst="ellipse">
                <a:avLst/>
              </a:prstGeom>
              <a:solidFill>
                <a:schemeClr val="accent3">
                  <a:lumMod val="60000"/>
                  <a:lumOff val="4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8463" name="Text Box 18"/>
              <p:cNvSpPr txBox="1">
                <a:spLocks noChangeArrowheads="1"/>
              </p:cNvSpPr>
              <p:nvPr/>
            </p:nvSpPr>
            <p:spPr bwMode="auto">
              <a:xfrm>
                <a:off x="5100" y="996"/>
                <a:ext cx="39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spcBef>
                    <a:spcPct val="50000"/>
                  </a:spcBef>
                </a:pPr>
                <a:r>
                  <a:rPr lang="en-US" altLang="en-US"/>
                  <a:t>O2</a:t>
                </a:r>
              </a:p>
            </p:txBody>
          </p:sp>
        </p:grpSp>
        <p:grpSp>
          <p:nvGrpSpPr>
            <p:cNvPr id="18443" name="Group 19"/>
            <p:cNvGrpSpPr>
              <a:grpSpLocks/>
            </p:cNvGrpSpPr>
            <p:nvPr/>
          </p:nvGrpSpPr>
          <p:grpSpPr bwMode="auto">
            <a:xfrm>
              <a:off x="5064" y="1800"/>
              <a:ext cx="504" cy="492"/>
              <a:chOff x="5028" y="900"/>
              <a:chExt cx="504" cy="492"/>
            </a:xfrm>
          </p:grpSpPr>
          <p:sp>
            <p:nvSpPr>
              <p:cNvPr id="18460" name="Oval 20"/>
              <p:cNvSpPr>
                <a:spLocks noChangeArrowheads="1"/>
              </p:cNvSpPr>
              <p:nvPr/>
            </p:nvSpPr>
            <p:spPr bwMode="auto">
              <a:xfrm>
                <a:off x="5028" y="900"/>
                <a:ext cx="504" cy="492"/>
              </a:xfrm>
              <a:prstGeom prst="ellipse">
                <a:avLst/>
              </a:prstGeom>
              <a:solidFill>
                <a:schemeClr val="accent3">
                  <a:lumMod val="60000"/>
                  <a:lumOff val="4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8461" name="Text Box 21"/>
              <p:cNvSpPr txBox="1">
                <a:spLocks noChangeArrowheads="1"/>
              </p:cNvSpPr>
              <p:nvPr/>
            </p:nvSpPr>
            <p:spPr bwMode="auto">
              <a:xfrm>
                <a:off x="5100" y="996"/>
                <a:ext cx="39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spcBef>
                    <a:spcPct val="50000"/>
                  </a:spcBef>
                </a:pPr>
                <a:r>
                  <a:rPr lang="en-US" altLang="en-US"/>
                  <a:t>O3</a:t>
                </a:r>
              </a:p>
            </p:txBody>
          </p:sp>
        </p:grpSp>
        <p:grpSp>
          <p:nvGrpSpPr>
            <p:cNvPr id="18444" name="Group 22"/>
            <p:cNvGrpSpPr>
              <a:grpSpLocks/>
            </p:cNvGrpSpPr>
            <p:nvPr/>
          </p:nvGrpSpPr>
          <p:grpSpPr bwMode="auto">
            <a:xfrm>
              <a:off x="5040" y="2388"/>
              <a:ext cx="504" cy="492"/>
              <a:chOff x="5028" y="900"/>
              <a:chExt cx="504" cy="492"/>
            </a:xfrm>
          </p:grpSpPr>
          <p:sp>
            <p:nvSpPr>
              <p:cNvPr id="18458" name="Oval 23"/>
              <p:cNvSpPr>
                <a:spLocks noChangeArrowheads="1"/>
              </p:cNvSpPr>
              <p:nvPr/>
            </p:nvSpPr>
            <p:spPr bwMode="auto">
              <a:xfrm>
                <a:off x="5028" y="900"/>
                <a:ext cx="504" cy="492"/>
              </a:xfrm>
              <a:prstGeom prst="ellipse">
                <a:avLst/>
              </a:prstGeom>
              <a:solidFill>
                <a:schemeClr val="accent3">
                  <a:lumMod val="60000"/>
                  <a:lumOff val="4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8459" name="Text Box 24"/>
              <p:cNvSpPr txBox="1">
                <a:spLocks noChangeArrowheads="1"/>
              </p:cNvSpPr>
              <p:nvPr/>
            </p:nvSpPr>
            <p:spPr bwMode="auto">
              <a:xfrm>
                <a:off x="5100" y="996"/>
                <a:ext cx="39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spcBef>
                    <a:spcPct val="50000"/>
                  </a:spcBef>
                </a:pPr>
                <a:r>
                  <a:rPr lang="en-US" altLang="en-US"/>
                  <a:t>O4</a:t>
                </a:r>
              </a:p>
            </p:txBody>
          </p:sp>
        </p:grpSp>
        <p:grpSp>
          <p:nvGrpSpPr>
            <p:cNvPr id="18445" name="Group 25"/>
            <p:cNvGrpSpPr>
              <a:grpSpLocks/>
            </p:cNvGrpSpPr>
            <p:nvPr/>
          </p:nvGrpSpPr>
          <p:grpSpPr bwMode="auto">
            <a:xfrm>
              <a:off x="5064" y="3048"/>
              <a:ext cx="504" cy="492"/>
              <a:chOff x="5028" y="900"/>
              <a:chExt cx="504" cy="492"/>
            </a:xfrm>
          </p:grpSpPr>
          <p:sp>
            <p:nvSpPr>
              <p:cNvPr id="18456" name="Oval 26"/>
              <p:cNvSpPr>
                <a:spLocks noChangeArrowheads="1"/>
              </p:cNvSpPr>
              <p:nvPr/>
            </p:nvSpPr>
            <p:spPr bwMode="auto">
              <a:xfrm>
                <a:off x="5028" y="900"/>
                <a:ext cx="504" cy="492"/>
              </a:xfrm>
              <a:prstGeom prst="ellipse">
                <a:avLst/>
              </a:prstGeom>
              <a:solidFill>
                <a:schemeClr val="accent3">
                  <a:lumMod val="60000"/>
                  <a:lumOff val="4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8457" name="Text Box 27"/>
              <p:cNvSpPr txBox="1">
                <a:spLocks noChangeArrowheads="1"/>
              </p:cNvSpPr>
              <p:nvPr/>
            </p:nvSpPr>
            <p:spPr bwMode="auto">
              <a:xfrm>
                <a:off x="5100" y="996"/>
                <a:ext cx="39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spcBef>
                    <a:spcPct val="50000"/>
                  </a:spcBef>
                </a:pPr>
                <a:r>
                  <a:rPr lang="en-US" altLang="en-US"/>
                  <a:t>O5</a:t>
                </a:r>
              </a:p>
            </p:txBody>
          </p:sp>
        </p:grpSp>
        <p:sp>
          <p:nvSpPr>
            <p:cNvPr id="18446" name="Line 28"/>
            <p:cNvSpPr>
              <a:spLocks noChangeShapeType="1"/>
            </p:cNvSpPr>
            <p:nvPr/>
          </p:nvSpPr>
          <p:spPr bwMode="auto">
            <a:xfrm flipH="1">
              <a:off x="4380" y="936"/>
              <a:ext cx="696" cy="636"/>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18447" name="Line 29"/>
            <p:cNvSpPr>
              <a:spLocks noChangeShapeType="1"/>
            </p:cNvSpPr>
            <p:nvPr/>
          </p:nvSpPr>
          <p:spPr bwMode="auto">
            <a:xfrm flipH="1">
              <a:off x="4368" y="1476"/>
              <a:ext cx="696" cy="156"/>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18448" name="Line 30"/>
            <p:cNvSpPr>
              <a:spLocks noChangeShapeType="1"/>
            </p:cNvSpPr>
            <p:nvPr/>
          </p:nvSpPr>
          <p:spPr bwMode="auto">
            <a:xfrm flipH="1" flipV="1">
              <a:off x="4404" y="1644"/>
              <a:ext cx="672" cy="36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18449" name="Line 31"/>
            <p:cNvSpPr>
              <a:spLocks noChangeShapeType="1"/>
            </p:cNvSpPr>
            <p:nvPr/>
          </p:nvSpPr>
          <p:spPr bwMode="auto">
            <a:xfrm flipH="1">
              <a:off x="4380" y="2076"/>
              <a:ext cx="672" cy="6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18450" name="Line 32"/>
            <p:cNvSpPr>
              <a:spLocks noChangeShapeType="1"/>
            </p:cNvSpPr>
            <p:nvPr/>
          </p:nvSpPr>
          <p:spPr bwMode="auto">
            <a:xfrm flipH="1" flipV="1">
              <a:off x="4380" y="2160"/>
              <a:ext cx="684" cy="372"/>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18451" name="Line 33"/>
            <p:cNvSpPr>
              <a:spLocks noChangeShapeType="1"/>
            </p:cNvSpPr>
            <p:nvPr/>
          </p:nvSpPr>
          <p:spPr bwMode="auto">
            <a:xfrm flipH="1">
              <a:off x="4392" y="2628"/>
              <a:ext cx="636" cy="72"/>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18452" name="Line 34"/>
            <p:cNvSpPr>
              <a:spLocks noChangeShapeType="1"/>
            </p:cNvSpPr>
            <p:nvPr/>
          </p:nvSpPr>
          <p:spPr bwMode="auto">
            <a:xfrm flipH="1" flipV="1">
              <a:off x="4392" y="2724"/>
              <a:ext cx="708" cy="504"/>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18453" name="Line 35"/>
            <p:cNvSpPr>
              <a:spLocks noChangeShapeType="1"/>
            </p:cNvSpPr>
            <p:nvPr/>
          </p:nvSpPr>
          <p:spPr bwMode="auto">
            <a:xfrm flipH="1">
              <a:off x="4380" y="1584"/>
              <a:ext cx="744" cy="492"/>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18454" name="Line 36"/>
            <p:cNvSpPr>
              <a:spLocks noChangeShapeType="1"/>
            </p:cNvSpPr>
            <p:nvPr/>
          </p:nvSpPr>
          <p:spPr bwMode="auto">
            <a:xfrm flipH="1">
              <a:off x="4392" y="2136"/>
              <a:ext cx="708" cy="468"/>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18455" name="Line 37"/>
            <p:cNvSpPr>
              <a:spLocks noChangeShapeType="1"/>
            </p:cNvSpPr>
            <p:nvPr/>
          </p:nvSpPr>
          <p:spPr bwMode="auto">
            <a:xfrm flipH="1" flipV="1">
              <a:off x="4380" y="2208"/>
              <a:ext cx="744" cy="912"/>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grpSp>
      <p:sp>
        <p:nvSpPr>
          <p:cNvPr id="41" name="TextBox 40"/>
          <p:cNvSpPr txBox="1"/>
          <p:nvPr/>
        </p:nvSpPr>
        <p:spPr>
          <a:xfrm>
            <a:off x="182880" y="6458989"/>
            <a:ext cx="3020379" cy="246221"/>
          </a:xfrm>
          <a:prstGeom prst="rect">
            <a:avLst/>
          </a:prstGeom>
          <a:noFill/>
        </p:spPr>
        <p:txBody>
          <a:bodyPr wrap="none" rtlCol="0">
            <a:spAutoFit/>
          </a:bodyPr>
          <a:lstStyle/>
          <a:p>
            <a:r>
              <a:rPr lang="en-NZ" sz="1000" dirty="0"/>
              <a:t>Source: Professor Christopher Jones, Cardiff University</a:t>
            </a:r>
          </a:p>
        </p:txBody>
      </p:sp>
    </p:spTree>
    <p:extLst>
      <p:ext uri="{BB962C8B-B14F-4D97-AF65-F5344CB8AC3E}">
        <p14:creationId xmlns:p14="http://schemas.microsoft.com/office/powerpoint/2010/main" val="1436932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outline</a:t>
            </a:r>
          </a:p>
        </p:txBody>
      </p:sp>
      <p:sp>
        <p:nvSpPr>
          <p:cNvPr id="3" name="Content Placeholder 2"/>
          <p:cNvSpPr>
            <a:spLocks noGrp="1"/>
          </p:cNvSpPr>
          <p:nvPr>
            <p:ph idx="1"/>
          </p:nvPr>
        </p:nvSpPr>
        <p:spPr/>
        <p:txBody>
          <a:bodyPr/>
          <a:lstStyle/>
          <a:p>
            <a:pPr lvl="0"/>
            <a:r>
              <a:rPr lang="en-NZ" dirty="0"/>
              <a:t>Network analysis</a:t>
            </a:r>
          </a:p>
          <a:p>
            <a:pPr lvl="1"/>
            <a:r>
              <a:rPr lang="en-NZ" dirty="0"/>
              <a:t>Routing Problems</a:t>
            </a:r>
          </a:p>
          <a:p>
            <a:pPr lvl="1"/>
            <a:r>
              <a:rPr lang="en-NZ" dirty="0"/>
              <a:t>Network allocation</a:t>
            </a:r>
          </a:p>
          <a:p>
            <a:r>
              <a:rPr lang="en-NZ" dirty="0"/>
              <a:t>Spatial interaction modelling </a:t>
            </a:r>
          </a:p>
          <a:p>
            <a:pPr lvl="1"/>
            <a:r>
              <a:rPr lang="en-NZ" dirty="0"/>
              <a:t>gravity models </a:t>
            </a:r>
          </a:p>
          <a:p>
            <a:r>
              <a:rPr lang="en-NZ" dirty="0"/>
              <a:t>Location-allocation</a:t>
            </a:r>
          </a:p>
        </p:txBody>
      </p:sp>
      <p:sp>
        <p:nvSpPr>
          <p:cNvPr id="4" name="Rounded Rectangle 3"/>
          <p:cNvSpPr/>
          <p:nvPr/>
        </p:nvSpPr>
        <p:spPr>
          <a:xfrm>
            <a:off x="9274233" y="5601197"/>
            <a:ext cx="2468880" cy="98090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NZ" sz="1600" dirty="0"/>
              <a:t>Paths and distances between individual points</a:t>
            </a:r>
          </a:p>
        </p:txBody>
      </p:sp>
      <p:sp>
        <p:nvSpPr>
          <p:cNvPr id="5" name="Rounded Rectangle 4"/>
          <p:cNvSpPr/>
          <p:nvPr/>
        </p:nvSpPr>
        <p:spPr>
          <a:xfrm>
            <a:off x="9274233" y="3964044"/>
            <a:ext cx="2468880" cy="98090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NZ" sz="1600" dirty="0"/>
              <a:t>All the locations within a specified distance of a specific centre</a:t>
            </a:r>
          </a:p>
        </p:txBody>
      </p:sp>
      <p:sp>
        <p:nvSpPr>
          <p:cNvPr id="6" name="Rounded Rectangle 5"/>
          <p:cNvSpPr/>
          <p:nvPr/>
        </p:nvSpPr>
        <p:spPr>
          <a:xfrm>
            <a:off x="9274233" y="2014103"/>
            <a:ext cx="2468880" cy="1332807"/>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NZ" sz="1600" dirty="0"/>
              <a:t>All the locations that are within a specified distance of a specific centre and that total some measure of demand</a:t>
            </a:r>
          </a:p>
        </p:txBody>
      </p:sp>
      <p:sp>
        <p:nvSpPr>
          <p:cNvPr id="7" name="Rounded Rectangle 6"/>
          <p:cNvSpPr/>
          <p:nvPr/>
        </p:nvSpPr>
        <p:spPr>
          <a:xfrm>
            <a:off x="9274233" y="416068"/>
            <a:ext cx="2468880" cy="98090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NZ" sz="1600" dirty="0"/>
              <a:t>Allocation of locations to their best centre</a:t>
            </a:r>
          </a:p>
        </p:txBody>
      </p:sp>
      <p:cxnSp>
        <p:nvCxnSpPr>
          <p:cNvPr id="8" name="Straight Arrow Connector 7"/>
          <p:cNvCxnSpPr>
            <a:stCxn id="4" idx="0"/>
            <a:endCxn id="5" idx="2"/>
          </p:cNvCxnSpPr>
          <p:nvPr/>
        </p:nvCxnSpPr>
        <p:spPr>
          <a:xfrm flipV="1">
            <a:off x="10508673" y="4944946"/>
            <a:ext cx="0" cy="656251"/>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9" name="Straight Arrow Connector 8"/>
          <p:cNvCxnSpPr>
            <a:endCxn id="6" idx="2"/>
          </p:cNvCxnSpPr>
          <p:nvPr/>
        </p:nvCxnSpPr>
        <p:spPr>
          <a:xfrm flipV="1">
            <a:off x="10508673" y="3346910"/>
            <a:ext cx="0" cy="617136"/>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10" name="Straight Arrow Connector 9"/>
          <p:cNvCxnSpPr>
            <a:stCxn id="6" idx="0"/>
            <a:endCxn id="7" idx="2"/>
          </p:cNvCxnSpPr>
          <p:nvPr/>
        </p:nvCxnSpPr>
        <p:spPr>
          <a:xfrm flipV="1">
            <a:off x="10508673" y="1396970"/>
            <a:ext cx="0" cy="617133"/>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7968201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637676305"/>
              </p:ext>
            </p:extLst>
          </p:nvPr>
        </p:nvGraphicFramePr>
        <p:xfrm>
          <a:off x="560647" y="637964"/>
          <a:ext cx="8128001" cy="2290445"/>
        </p:xfrm>
        <a:graphic>
          <a:graphicData uri="http://schemas.openxmlformats.org/drawingml/2006/table">
            <a:tbl>
              <a:tblPr bandRow="1">
                <a:tableStyleId>{F5AB1C69-6EDB-4FF4-983F-18BD219EF322}</a:tableStyleId>
              </a:tblPr>
              <a:tblGrid>
                <a:gridCol w="1161143">
                  <a:extLst>
                    <a:ext uri="{9D8B030D-6E8A-4147-A177-3AD203B41FA5}">
                      <a16:colId xmlns:a16="http://schemas.microsoft.com/office/drawing/2014/main" val="2216614628"/>
                    </a:ext>
                  </a:extLst>
                </a:gridCol>
                <a:gridCol w="1161143">
                  <a:extLst>
                    <a:ext uri="{9D8B030D-6E8A-4147-A177-3AD203B41FA5}">
                      <a16:colId xmlns:a16="http://schemas.microsoft.com/office/drawing/2014/main" val="1236869668"/>
                    </a:ext>
                  </a:extLst>
                </a:gridCol>
                <a:gridCol w="1161143">
                  <a:extLst>
                    <a:ext uri="{9D8B030D-6E8A-4147-A177-3AD203B41FA5}">
                      <a16:colId xmlns:a16="http://schemas.microsoft.com/office/drawing/2014/main" val="394098334"/>
                    </a:ext>
                  </a:extLst>
                </a:gridCol>
                <a:gridCol w="1161143">
                  <a:extLst>
                    <a:ext uri="{9D8B030D-6E8A-4147-A177-3AD203B41FA5}">
                      <a16:colId xmlns:a16="http://schemas.microsoft.com/office/drawing/2014/main" val="2033989819"/>
                    </a:ext>
                  </a:extLst>
                </a:gridCol>
                <a:gridCol w="1161143">
                  <a:extLst>
                    <a:ext uri="{9D8B030D-6E8A-4147-A177-3AD203B41FA5}">
                      <a16:colId xmlns:a16="http://schemas.microsoft.com/office/drawing/2014/main" val="2922941336"/>
                    </a:ext>
                  </a:extLst>
                </a:gridCol>
                <a:gridCol w="1161143">
                  <a:extLst>
                    <a:ext uri="{9D8B030D-6E8A-4147-A177-3AD203B41FA5}">
                      <a16:colId xmlns:a16="http://schemas.microsoft.com/office/drawing/2014/main" val="3285947182"/>
                    </a:ext>
                  </a:extLst>
                </a:gridCol>
                <a:gridCol w="1161143">
                  <a:extLst>
                    <a:ext uri="{9D8B030D-6E8A-4147-A177-3AD203B41FA5}">
                      <a16:colId xmlns:a16="http://schemas.microsoft.com/office/drawing/2014/main" val="2417665723"/>
                    </a:ext>
                  </a:extLst>
                </a:gridCol>
              </a:tblGrid>
              <a:tr h="370840">
                <a:tc>
                  <a:txBody>
                    <a:bodyPr/>
                    <a:lstStyle/>
                    <a:p>
                      <a:r>
                        <a:rPr lang="en-NZ" sz="1400" dirty="0"/>
                        <a:t>Country</a:t>
                      </a:r>
                      <a:endParaRPr lang="en-NZ" sz="1400" b="1" dirty="0"/>
                    </a:p>
                  </a:txBody>
                  <a:tcPr/>
                </a:tc>
                <a:tc>
                  <a:txBody>
                    <a:bodyPr/>
                    <a:lstStyle/>
                    <a:p>
                      <a:pPr algn="l" fontAlgn="b"/>
                      <a:r>
                        <a:rPr lang="en-NZ" sz="1400" kern="1200" dirty="0"/>
                        <a:t>Germany</a:t>
                      </a:r>
                      <a:endParaRPr lang="en-NZ" sz="1400" b="1" kern="1200" dirty="0">
                        <a:solidFill>
                          <a:schemeClr val="dk1"/>
                        </a:solidFill>
                        <a:latin typeface="+mn-lt"/>
                        <a:ea typeface="+mn-ea"/>
                        <a:cs typeface="+mn-cs"/>
                      </a:endParaRPr>
                    </a:p>
                  </a:txBody>
                  <a:tcPr marL="9525" marR="9525" marT="9525" marB="0" anchor="b"/>
                </a:tc>
                <a:tc>
                  <a:txBody>
                    <a:bodyPr/>
                    <a:lstStyle/>
                    <a:p>
                      <a:pPr algn="l" fontAlgn="b"/>
                      <a:r>
                        <a:rPr lang="en-NZ" sz="1400" kern="1200" dirty="0"/>
                        <a:t>United Kingdom</a:t>
                      </a:r>
                      <a:endParaRPr lang="en-NZ" sz="1400" b="1" kern="1200" dirty="0">
                        <a:solidFill>
                          <a:schemeClr val="dk1"/>
                        </a:solidFill>
                        <a:latin typeface="+mn-lt"/>
                        <a:ea typeface="+mn-ea"/>
                        <a:cs typeface="+mn-cs"/>
                      </a:endParaRPr>
                    </a:p>
                  </a:txBody>
                  <a:tcPr marL="9525" marR="9525" marT="9525" marB="0" anchor="b"/>
                </a:tc>
                <a:tc>
                  <a:txBody>
                    <a:bodyPr/>
                    <a:lstStyle/>
                    <a:p>
                      <a:pPr algn="l" fontAlgn="b"/>
                      <a:r>
                        <a:rPr lang="en-NZ" sz="1400" kern="1200" dirty="0"/>
                        <a:t>France</a:t>
                      </a:r>
                      <a:endParaRPr lang="en-NZ" sz="1400" b="1" kern="1200" dirty="0">
                        <a:solidFill>
                          <a:schemeClr val="dk1"/>
                        </a:solidFill>
                        <a:latin typeface="+mn-lt"/>
                        <a:ea typeface="+mn-ea"/>
                        <a:cs typeface="+mn-cs"/>
                      </a:endParaRPr>
                    </a:p>
                  </a:txBody>
                  <a:tcPr marL="9525" marR="9525" marT="9525" marB="0" anchor="b"/>
                </a:tc>
                <a:tc>
                  <a:txBody>
                    <a:bodyPr/>
                    <a:lstStyle/>
                    <a:p>
                      <a:pPr algn="l" fontAlgn="b"/>
                      <a:r>
                        <a:rPr lang="en-NZ" sz="1400" kern="1200" dirty="0"/>
                        <a:t>Italy</a:t>
                      </a:r>
                      <a:endParaRPr lang="en-NZ" sz="1400" b="1" kern="1200" dirty="0">
                        <a:solidFill>
                          <a:schemeClr val="dk1"/>
                        </a:solidFill>
                        <a:latin typeface="+mn-lt"/>
                        <a:ea typeface="+mn-ea"/>
                        <a:cs typeface="+mn-cs"/>
                      </a:endParaRPr>
                    </a:p>
                  </a:txBody>
                  <a:tcPr marL="9525" marR="9525" marT="9525" marB="0" anchor="b"/>
                </a:tc>
                <a:tc>
                  <a:txBody>
                    <a:bodyPr/>
                    <a:lstStyle/>
                    <a:p>
                      <a:pPr algn="l" fontAlgn="b"/>
                      <a:r>
                        <a:rPr lang="en-NZ" sz="1400" kern="1200" dirty="0"/>
                        <a:t>Russia</a:t>
                      </a:r>
                      <a:endParaRPr lang="en-NZ" sz="1400" b="1" kern="1200" dirty="0">
                        <a:solidFill>
                          <a:schemeClr val="dk1"/>
                        </a:solidFill>
                        <a:latin typeface="+mn-lt"/>
                        <a:ea typeface="+mn-ea"/>
                        <a:cs typeface="+mn-cs"/>
                      </a:endParaRPr>
                    </a:p>
                  </a:txBody>
                  <a:tcPr marL="9525" marR="9525" marT="9525" marB="0" anchor="b"/>
                </a:tc>
                <a:tc>
                  <a:txBody>
                    <a:bodyPr/>
                    <a:lstStyle/>
                    <a:p>
                      <a:pPr algn="l" fontAlgn="b"/>
                      <a:r>
                        <a:rPr lang="en-NZ" sz="1400" kern="1200" dirty="0"/>
                        <a:t>Spain</a:t>
                      </a:r>
                      <a:endParaRPr lang="en-NZ" sz="1400" b="1" kern="1200" dirty="0">
                        <a:solidFill>
                          <a:schemeClr val="dk1"/>
                        </a:solidFill>
                        <a:latin typeface="+mn-lt"/>
                        <a:ea typeface="+mn-ea"/>
                        <a:cs typeface="+mn-cs"/>
                      </a:endParaRPr>
                    </a:p>
                  </a:txBody>
                  <a:tcPr marL="9525" marR="9525" marT="9525" marB="0" anchor="b"/>
                </a:tc>
                <a:extLst>
                  <a:ext uri="{0D108BD9-81ED-4DB2-BD59-A6C34878D82A}">
                    <a16:rowId xmlns:a16="http://schemas.microsoft.com/office/drawing/2014/main" val="635992186"/>
                  </a:ext>
                </a:extLst>
              </a:tr>
              <a:tr h="370840">
                <a:tc>
                  <a:txBody>
                    <a:bodyPr/>
                    <a:lstStyle/>
                    <a:p>
                      <a:r>
                        <a:rPr lang="en-NZ" sz="1400" dirty="0"/>
                        <a:t>Germany</a:t>
                      </a:r>
                      <a:endParaRPr lang="en-NZ" sz="1400" b="1" dirty="0"/>
                    </a:p>
                  </a:txBody>
                  <a:tcPr/>
                </a:tc>
                <a:tc>
                  <a:txBody>
                    <a:bodyPr/>
                    <a:lstStyle/>
                    <a:p>
                      <a:endParaRPr lang="en-NZ" sz="1400" kern="1200" dirty="0">
                        <a:solidFill>
                          <a:schemeClr val="dk1"/>
                        </a:solidFill>
                        <a:latin typeface="+mn-lt"/>
                        <a:ea typeface="+mn-ea"/>
                        <a:cs typeface="+mn-cs"/>
                      </a:endParaRPr>
                    </a:p>
                  </a:txBody>
                  <a:tcPr/>
                </a:tc>
                <a:tc>
                  <a:txBody>
                    <a:bodyPr/>
                    <a:lstStyle/>
                    <a:p>
                      <a:endParaRPr lang="en-NZ" sz="1400" kern="1200" dirty="0">
                        <a:solidFill>
                          <a:schemeClr val="dk1"/>
                        </a:solidFill>
                        <a:latin typeface="+mn-lt"/>
                        <a:ea typeface="+mn-ea"/>
                        <a:cs typeface="+mn-cs"/>
                      </a:endParaRPr>
                    </a:p>
                  </a:txBody>
                  <a:tcPr/>
                </a:tc>
                <a:tc>
                  <a:txBody>
                    <a:bodyPr/>
                    <a:lstStyle/>
                    <a:p>
                      <a:endParaRPr lang="en-NZ" sz="1400" kern="1200" dirty="0">
                        <a:solidFill>
                          <a:schemeClr val="dk1"/>
                        </a:solidFill>
                        <a:latin typeface="+mn-lt"/>
                        <a:ea typeface="+mn-ea"/>
                        <a:cs typeface="+mn-cs"/>
                      </a:endParaRPr>
                    </a:p>
                  </a:txBody>
                  <a:tcPr/>
                </a:tc>
                <a:tc>
                  <a:txBody>
                    <a:bodyPr/>
                    <a:lstStyle/>
                    <a:p>
                      <a:endParaRPr lang="en-NZ" sz="1400" kern="1200" dirty="0">
                        <a:solidFill>
                          <a:schemeClr val="dk1"/>
                        </a:solidFill>
                        <a:latin typeface="+mn-lt"/>
                        <a:ea typeface="+mn-ea"/>
                        <a:cs typeface="+mn-cs"/>
                      </a:endParaRPr>
                    </a:p>
                  </a:txBody>
                  <a:tcPr/>
                </a:tc>
                <a:tc>
                  <a:txBody>
                    <a:bodyPr/>
                    <a:lstStyle/>
                    <a:p>
                      <a:endParaRPr lang="en-NZ" sz="1400" kern="1200" dirty="0">
                        <a:solidFill>
                          <a:schemeClr val="dk1"/>
                        </a:solidFill>
                        <a:latin typeface="+mn-lt"/>
                        <a:ea typeface="+mn-ea"/>
                        <a:cs typeface="+mn-cs"/>
                      </a:endParaRPr>
                    </a:p>
                  </a:txBody>
                  <a:tcPr/>
                </a:tc>
                <a:tc>
                  <a:txBody>
                    <a:bodyPr/>
                    <a:lstStyle/>
                    <a:p>
                      <a:endParaRPr lang="en-NZ" sz="1400" kern="1200" dirty="0">
                        <a:solidFill>
                          <a:schemeClr val="dk1"/>
                        </a:solidFill>
                        <a:latin typeface="+mn-lt"/>
                        <a:ea typeface="+mn-ea"/>
                        <a:cs typeface="+mn-cs"/>
                      </a:endParaRPr>
                    </a:p>
                  </a:txBody>
                  <a:tcPr/>
                </a:tc>
                <a:extLst>
                  <a:ext uri="{0D108BD9-81ED-4DB2-BD59-A6C34878D82A}">
                    <a16:rowId xmlns:a16="http://schemas.microsoft.com/office/drawing/2014/main" val="821987529"/>
                  </a:ext>
                </a:extLst>
              </a:tr>
              <a:tr h="370840">
                <a:tc>
                  <a:txBody>
                    <a:bodyPr/>
                    <a:lstStyle/>
                    <a:p>
                      <a:r>
                        <a:rPr lang="en-NZ" sz="1400" dirty="0"/>
                        <a:t>UK</a:t>
                      </a:r>
                      <a:endParaRPr lang="en-NZ" sz="1400" b="1" dirty="0"/>
                    </a:p>
                  </a:txBody>
                  <a:tcPr/>
                </a:tc>
                <a:tc>
                  <a:txBody>
                    <a:bodyPr/>
                    <a:lstStyle/>
                    <a:p>
                      <a:endParaRPr lang="en-NZ" sz="1400" dirty="0"/>
                    </a:p>
                  </a:txBody>
                  <a:tcPr/>
                </a:tc>
                <a:tc>
                  <a:txBody>
                    <a:bodyPr/>
                    <a:lstStyle/>
                    <a:p>
                      <a:endParaRPr lang="en-NZ" sz="1400" dirty="0"/>
                    </a:p>
                  </a:txBody>
                  <a:tcPr/>
                </a:tc>
                <a:tc>
                  <a:txBody>
                    <a:bodyPr/>
                    <a:lstStyle/>
                    <a:p>
                      <a:endParaRPr lang="en-NZ" sz="1400"/>
                    </a:p>
                  </a:txBody>
                  <a:tcPr/>
                </a:tc>
                <a:tc>
                  <a:txBody>
                    <a:bodyPr/>
                    <a:lstStyle/>
                    <a:p>
                      <a:endParaRPr lang="en-NZ" sz="1400"/>
                    </a:p>
                  </a:txBody>
                  <a:tcPr/>
                </a:tc>
                <a:tc>
                  <a:txBody>
                    <a:bodyPr/>
                    <a:lstStyle/>
                    <a:p>
                      <a:endParaRPr lang="en-NZ" sz="1400"/>
                    </a:p>
                  </a:txBody>
                  <a:tcPr/>
                </a:tc>
                <a:tc>
                  <a:txBody>
                    <a:bodyPr/>
                    <a:lstStyle/>
                    <a:p>
                      <a:endParaRPr lang="en-NZ" sz="1400"/>
                    </a:p>
                  </a:txBody>
                  <a:tcPr/>
                </a:tc>
                <a:extLst>
                  <a:ext uri="{0D108BD9-81ED-4DB2-BD59-A6C34878D82A}">
                    <a16:rowId xmlns:a16="http://schemas.microsoft.com/office/drawing/2014/main" val="3521766705"/>
                  </a:ext>
                </a:extLst>
              </a:tr>
              <a:tr h="370840">
                <a:tc>
                  <a:txBody>
                    <a:bodyPr/>
                    <a:lstStyle/>
                    <a:p>
                      <a:r>
                        <a:rPr lang="en-NZ" sz="1400" dirty="0"/>
                        <a:t>France</a:t>
                      </a:r>
                      <a:endParaRPr lang="en-NZ" sz="1400" b="1" dirty="0"/>
                    </a:p>
                  </a:txBody>
                  <a:tcPr/>
                </a:tc>
                <a:tc>
                  <a:txBody>
                    <a:bodyPr/>
                    <a:lstStyle/>
                    <a:p>
                      <a:endParaRPr lang="en-NZ" sz="1400" dirty="0"/>
                    </a:p>
                  </a:txBody>
                  <a:tcPr/>
                </a:tc>
                <a:tc>
                  <a:txBody>
                    <a:bodyPr/>
                    <a:lstStyle/>
                    <a:p>
                      <a:endParaRPr lang="en-NZ" sz="1400" dirty="0"/>
                    </a:p>
                  </a:txBody>
                  <a:tcPr/>
                </a:tc>
                <a:tc>
                  <a:txBody>
                    <a:bodyPr/>
                    <a:lstStyle/>
                    <a:p>
                      <a:endParaRPr lang="en-NZ" sz="1400"/>
                    </a:p>
                  </a:txBody>
                  <a:tcPr/>
                </a:tc>
                <a:tc>
                  <a:txBody>
                    <a:bodyPr/>
                    <a:lstStyle/>
                    <a:p>
                      <a:endParaRPr lang="en-NZ" sz="1400"/>
                    </a:p>
                  </a:txBody>
                  <a:tcPr/>
                </a:tc>
                <a:tc>
                  <a:txBody>
                    <a:bodyPr/>
                    <a:lstStyle/>
                    <a:p>
                      <a:endParaRPr lang="en-NZ" sz="1400"/>
                    </a:p>
                  </a:txBody>
                  <a:tcPr/>
                </a:tc>
                <a:tc>
                  <a:txBody>
                    <a:bodyPr/>
                    <a:lstStyle/>
                    <a:p>
                      <a:endParaRPr lang="en-NZ" sz="1400"/>
                    </a:p>
                  </a:txBody>
                  <a:tcPr/>
                </a:tc>
                <a:extLst>
                  <a:ext uri="{0D108BD9-81ED-4DB2-BD59-A6C34878D82A}">
                    <a16:rowId xmlns:a16="http://schemas.microsoft.com/office/drawing/2014/main" val="555897376"/>
                  </a:ext>
                </a:extLst>
              </a:tr>
              <a:tr h="370840">
                <a:tc>
                  <a:txBody>
                    <a:bodyPr/>
                    <a:lstStyle/>
                    <a:p>
                      <a:r>
                        <a:rPr lang="en-NZ" sz="1400" dirty="0"/>
                        <a:t>Italy</a:t>
                      </a:r>
                      <a:endParaRPr lang="en-NZ" sz="1400" b="1" dirty="0"/>
                    </a:p>
                  </a:txBody>
                  <a:tcPr/>
                </a:tc>
                <a:tc>
                  <a:txBody>
                    <a:bodyPr/>
                    <a:lstStyle/>
                    <a:p>
                      <a:endParaRPr lang="en-NZ" sz="1400" dirty="0"/>
                    </a:p>
                  </a:txBody>
                  <a:tcPr/>
                </a:tc>
                <a:tc>
                  <a:txBody>
                    <a:bodyPr/>
                    <a:lstStyle/>
                    <a:p>
                      <a:endParaRPr lang="en-NZ" sz="1400" dirty="0"/>
                    </a:p>
                  </a:txBody>
                  <a:tcPr/>
                </a:tc>
                <a:tc>
                  <a:txBody>
                    <a:bodyPr/>
                    <a:lstStyle/>
                    <a:p>
                      <a:endParaRPr lang="en-NZ" sz="1400"/>
                    </a:p>
                  </a:txBody>
                  <a:tcPr/>
                </a:tc>
                <a:tc>
                  <a:txBody>
                    <a:bodyPr/>
                    <a:lstStyle/>
                    <a:p>
                      <a:endParaRPr lang="en-NZ" sz="1400"/>
                    </a:p>
                  </a:txBody>
                  <a:tcPr/>
                </a:tc>
                <a:tc>
                  <a:txBody>
                    <a:bodyPr/>
                    <a:lstStyle/>
                    <a:p>
                      <a:endParaRPr lang="en-NZ" sz="1400"/>
                    </a:p>
                  </a:txBody>
                  <a:tcPr/>
                </a:tc>
                <a:tc>
                  <a:txBody>
                    <a:bodyPr/>
                    <a:lstStyle/>
                    <a:p>
                      <a:endParaRPr lang="en-NZ" sz="1400"/>
                    </a:p>
                  </a:txBody>
                  <a:tcPr/>
                </a:tc>
                <a:extLst>
                  <a:ext uri="{0D108BD9-81ED-4DB2-BD59-A6C34878D82A}">
                    <a16:rowId xmlns:a16="http://schemas.microsoft.com/office/drawing/2014/main" val="1622940753"/>
                  </a:ext>
                </a:extLst>
              </a:tr>
              <a:tr h="370840">
                <a:tc>
                  <a:txBody>
                    <a:bodyPr/>
                    <a:lstStyle/>
                    <a:p>
                      <a:r>
                        <a:rPr lang="en-NZ" sz="1400" dirty="0"/>
                        <a:t>Spain</a:t>
                      </a:r>
                      <a:endParaRPr lang="en-NZ" sz="1400" b="1" dirty="0"/>
                    </a:p>
                  </a:txBody>
                  <a:tcPr/>
                </a:tc>
                <a:tc>
                  <a:txBody>
                    <a:bodyPr/>
                    <a:lstStyle/>
                    <a:p>
                      <a:endParaRPr lang="en-NZ" sz="1400" dirty="0"/>
                    </a:p>
                  </a:txBody>
                  <a:tcPr/>
                </a:tc>
                <a:tc>
                  <a:txBody>
                    <a:bodyPr/>
                    <a:lstStyle/>
                    <a:p>
                      <a:endParaRPr lang="en-NZ" sz="1400" dirty="0"/>
                    </a:p>
                  </a:txBody>
                  <a:tcPr/>
                </a:tc>
                <a:tc>
                  <a:txBody>
                    <a:bodyPr/>
                    <a:lstStyle/>
                    <a:p>
                      <a:endParaRPr lang="en-NZ" sz="1400"/>
                    </a:p>
                  </a:txBody>
                  <a:tcPr/>
                </a:tc>
                <a:tc>
                  <a:txBody>
                    <a:bodyPr/>
                    <a:lstStyle/>
                    <a:p>
                      <a:endParaRPr lang="en-NZ" sz="1400"/>
                    </a:p>
                  </a:txBody>
                  <a:tcPr/>
                </a:tc>
                <a:tc>
                  <a:txBody>
                    <a:bodyPr/>
                    <a:lstStyle/>
                    <a:p>
                      <a:endParaRPr lang="en-NZ" sz="1400"/>
                    </a:p>
                  </a:txBody>
                  <a:tcPr/>
                </a:tc>
                <a:tc>
                  <a:txBody>
                    <a:bodyPr/>
                    <a:lstStyle/>
                    <a:p>
                      <a:endParaRPr lang="en-NZ" sz="1400" dirty="0"/>
                    </a:p>
                  </a:txBody>
                  <a:tcPr/>
                </a:tc>
                <a:extLst>
                  <a:ext uri="{0D108BD9-81ED-4DB2-BD59-A6C34878D82A}">
                    <a16:rowId xmlns:a16="http://schemas.microsoft.com/office/drawing/2014/main" val="3296891554"/>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512063740"/>
              </p:ext>
            </p:extLst>
          </p:nvPr>
        </p:nvGraphicFramePr>
        <p:xfrm>
          <a:off x="9218813" y="570038"/>
          <a:ext cx="2487353" cy="2595880"/>
        </p:xfrm>
        <a:graphic>
          <a:graphicData uri="http://schemas.openxmlformats.org/drawingml/2006/table">
            <a:tbl>
              <a:tblPr firstRow="1" bandRow="1">
                <a:tableStyleId>{F5AB1C69-6EDB-4FF4-983F-18BD219EF322}</a:tableStyleId>
              </a:tblPr>
              <a:tblGrid>
                <a:gridCol w="1213659">
                  <a:extLst>
                    <a:ext uri="{9D8B030D-6E8A-4147-A177-3AD203B41FA5}">
                      <a16:colId xmlns:a16="http://schemas.microsoft.com/office/drawing/2014/main" val="1055909979"/>
                    </a:ext>
                  </a:extLst>
                </a:gridCol>
                <a:gridCol w="1273694">
                  <a:extLst>
                    <a:ext uri="{9D8B030D-6E8A-4147-A177-3AD203B41FA5}">
                      <a16:colId xmlns:a16="http://schemas.microsoft.com/office/drawing/2014/main" val="3580609710"/>
                    </a:ext>
                  </a:extLst>
                </a:gridCol>
              </a:tblGrid>
              <a:tr h="370840">
                <a:tc>
                  <a:txBody>
                    <a:bodyPr/>
                    <a:lstStyle/>
                    <a:p>
                      <a:pPr algn="l" fontAlgn="b"/>
                      <a:r>
                        <a:rPr lang="en-NZ" sz="1100" u="none" strike="noStrike" dirty="0">
                          <a:effectLst/>
                        </a:rPr>
                        <a:t>Country</a:t>
                      </a:r>
                      <a:endParaRPr lang="en-NZ"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NZ" sz="1100" u="none" strike="noStrike">
                          <a:effectLst/>
                        </a:rPr>
                        <a:t>GDP</a:t>
                      </a:r>
                      <a:endParaRPr lang="en-NZ"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79461077"/>
                  </a:ext>
                </a:extLst>
              </a:tr>
              <a:tr h="370840">
                <a:tc>
                  <a:txBody>
                    <a:bodyPr/>
                    <a:lstStyle/>
                    <a:p>
                      <a:pPr algn="l" fontAlgn="b"/>
                      <a:r>
                        <a:rPr lang="en-NZ" sz="1100" u="none" strike="noStrike">
                          <a:effectLst/>
                        </a:rPr>
                        <a:t>Germany</a:t>
                      </a:r>
                      <a:endParaRPr lang="en-N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ctr"/>
                      <a:r>
                        <a:rPr lang="en-NZ" sz="1100" u="none" strike="noStrike">
                          <a:effectLst/>
                        </a:rPr>
                        <a:t>4.16 Tn</a:t>
                      </a:r>
                      <a:endParaRPr lang="en-NZ"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126696156"/>
                  </a:ext>
                </a:extLst>
              </a:tr>
              <a:tr h="370840">
                <a:tc>
                  <a:txBody>
                    <a:bodyPr/>
                    <a:lstStyle/>
                    <a:p>
                      <a:pPr algn="l" fontAlgn="b"/>
                      <a:r>
                        <a:rPr lang="en-NZ" sz="1100" u="none" strike="noStrike">
                          <a:effectLst/>
                        </a:rPr>
                        <a:t>United Kingdom</a:t>
                      </a:r>
                      <a:endParaRPr lang="en-N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ctr"/>
                      <a:r>
                        <a:rPr lang="en-NZ" sz="1100" u="none" strike="noStrike">
                          <a:effectLst/>
                        </a:rPr>
                        <a:t>2.93 Tn</a:t>
                      </a:r>
                      <a:endParaRPr lang="en-NZ"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870791818"/>
                  </a:ext>
                </a:extLst>
              </a:tr>
              <a:tr h="370840">
                <a:tc>
                  <a:txBody>
                    <a:bodyPr/>
                    <a:lstStyle/>
                    <a:p>
                      <a:pPr algn="l" fontAlgn="b"/>
                      <a:r>
                        <a:rPr lang="en-NZ" sz="1100" u="none" strike="noStrike">
                          <a:effectLst/>
                        </a:rPr>
                        <a:t>France</a:t>
                      </a:r>
                      <a:endParaRPr lang="en-N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ctr"/>
                      <a:r>
                        <a:rPr lang="en-NZ" sz="1100" u="none" strike="noStrike">
                          <a:effectLst/>
                        </a:rPr>
                        <a:t>2.88 Tn</a:t>
                      </a:r>
                      <a:endParaRPr lang="en-NZ"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660342190"/>
                  </a:ext>
                </a:extLst>
              </a:tr>
              <a:tr h="370840">
                <a:tc>
                  <a:txBody>
                    <a:bodyPr/>
                    <a:lstStyle/>
                    <a:p>
                      <a:pPr algn="l" fontAlgn="b"/>
                      <a:r>
                        <a:rPr lang="en-NZ" sz="1100" u="none" strike="noStrike">
                          <a:effectLst/>
                        </a:rPr>
                        <a:t>Italy</a:t>
                      </a:r>
                      <a:endParaRPr lang="en-N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ctr"/>
                      <a:r>
                        <a:rPr lang="en-NZ" sz="1100" u="none" strike="noStrike">
                          <a:effectLst/>
                        </a:rPr>
                        <a:t>2.09 Tn</a:t>
                      </a:r>
                      <a:endParaRPr lang="en-NZ"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638631076"/>
                  </a:ext>
                </a:extLst>
              </a:tr>
              <a:tr h="370840">
                <a:tc>
                  <a:txBody>
                    <a:bodyPr/>
                    <a:lstStyle/>
                    <a:p>
                      <a:pPr algn="l" fontAlgn="b"/>
                      <a:r>
                        <a:rPr lang="en-NZ" sz="1100" u="none" strike="noStrike">
                          <a:effectLst/>
                        </a:rPr>
                        <a:t>Russia</a:t>
                      </a:r>
                      <a:endParaRPr lang="en-N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ctr"/>
                      <a:r>
                        <a:rPr lang="en-NZ" sz="1100" u="none" strike="noStrike">
                          <a:effectLst/>
                        </a:rPr>
                        <a:t>1.67 Tn</a:t>
                      </a:r>
                      <a:endParaRPr lang="en-NZ"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97591586"/>
                  </a:ext>
                </a:extLst>
              </a:tr>
              <a:tr h="370840">
                <a:tc>
                  <a:txBody>
                    <a:bodyPr/>
                    <a:lstStyle/>
                    <a:p>
                      <a:pPr algn="l" fontAlgn="b"/>
                      <a:r>
                        <a:rPr lang="en-NZ" sz="1100" u="none" strike="noStrike">
                          <a:effectLst/>
                        </a:rPr>
                        <a:t>Spain</a:t>
                      </a:r>
                      <a:endParaRPr lang="en-N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ctr"/>
                      <a:r>
                        <a:rPr lang="en-NZ" sz="1100" u="none" strike="noStrike" dirty="0">
                          <a:effectLst/>
                        </a:rPr>
                        <a:t>1.50 </a:t>
                      </a:r>
                      <a:r>
                        <a:rPr lang="en-NZ" sz="1100" u="none" strike="noStrike" dirty="0" err="1">
                          <a:effectLst/>
                        </a:rPr>
                        <a:t>Tn</a:t>
                      </a:r>
                      <a:endParaRPr lang="en-NZ"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574249309"/>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2862797415"/>
              </p:ext>
            </p:extLst>
          </p:nvPr>
        </p:nvGraphicFramePr>
        <p:xfrm>
          <a:off x="560647" y="4105718"/>
          <a:ext cx="8128001" cy="2290445"/>
        </p:xfrm>
        <a:graphic>
          <a:graphicData uri="http://schemas.openxmlformats.org/drawingml/2006/table">
            <a:tbl>
              <a:tblPr bandRow="1">
                <a:tableStyleId>{F5AB1C69-6EDB-4FF4-983F-18BD219EF322}</a:tableStyleId>
              </a:tblPr>
              <a:tblGrid>
                <a:gridCol w="1161143">
                  <a:extLst>
                    <a:ext uri="{9D8B030D-6E8A-4147-A177-3AD203B41FA5}">
                      <a16:colId xmlns:a16="http://schemas.microsoft.com/office/drawing/2014/main" val="2216614628"/>
                    </a:ext>
                  </a:extLst>
                </a:gridCol>
                <a:gridCol w="1161143">
                  <a:extLst>
                    <a:ext uri="{9D8B030D-6E8A-4147-A177-3AD203B41FA5}">
                      <a16:colId xmlns:a16="http://schemas.microsoft.com/office/drawing/2014/main" val="1236869668"/>
                    </a:ext>
                  </a:extLst>
                </a:gridCol>
                <a:gridCol w="1161143">
                  <a:extLst>
                    <a:ext uri="{9D8B030D-6E8A-4147-A177-3AD203B41FA5}">
                      <a16:colId xmlns:a16="http://schemas.microsoft.com/office/drawing/2014/main" val="394098334"/>
                    </a:ext>
                  </a:extLst>
                </a:gridCol>
                <a:gridCol w="1161143">
                  <a:extLst>
                    <a:ext uri="{9D8B030D-6E8A-4147-A177-3AD203B41FA5}">
                      <a16:colId xmlns:a16="http://schemas.microsoft.com/office/drawing/2014/main" val="2033989819"/>
                    </a:ext>
                  </a:extLst>
                </a:gridCol>
                <a:gridCol w="1161143">
                  <a:extLst>
                    <a:ext uri="{9D8B030D-6E8A-4147-A177-3AD203B41FA5}">
                      <a16:colId xmlns:a16="http://schemas.microsoft.com/office/drawing/2014/main" val="2922941336"/>
                    </a:ext>
                  </a:extLst>
                </a:gridCol>
                <a:gridCol w="1161143">
                  <a:extLst>
                    <a:ext uri="{9D8B030D-6E8A-4147-A177-3AD203B41FA5}">
                      <a16:colId xmlns:a16="http://schemas.microsoft.com/office/drawing/2014/main" val="3285947182"/>
                    </a:ext>
                  </a:extLst>
                </a:gridCol>
                <a:gridCol w="1161143">
                  <a:extLst>
                    <a:ext uri="{9D8B030D-6E8A-4147-A177-3AD203B41FA5}">
                      <a16:colId xmlns:a16="http://schemas.microsoft.com/office/drawing/2014/main" val="2417665723"/>
                    </a:ext>
                  </a:extLst>
                </a:gridCol>
              </a:tblGrid>
              <a:tr h="370840">
                <a:tc>
                  <a:txBody>
                    <a:bodyPr/>
                    <a:lstStyle/>
                    <a:p>
                      <a:r>
                        <a:rPr lang="en-NZ" sz="1400" dirty="0"/>
                        <a:t>Country</a:t>
                      </a:r>
                      <a:endParaRPr lang="en-NZ" sz="1400" b="1" dirty="0"/>
                    </a:p>
                  </a:txBody>
                  <a:tcPr/>
                </a:tc>
                <a:tc>
                  <a:txBody>
                    <a:bodyPr/>
                    <a:lstStyle/>
                    <a:p>
                      <a:pPr algn="l" fontAlgn="b"/>
                      <a:r>
                        <a:rPr lang="en-NZ" sz="1400" kern="1200" dirty="0"/>
                        <a:t>Germany</a:t>
                      </a:r>
                      <a:endParaRPr lang="en-NZ" sz="1400" b="1" kern="1200" dirty="0">
                        <a:solidFill>
                          <a:schemeClr val="dk1"/>
                        </a:solidFill>
                        <a:latin typeface="+mn-lt"/>
                        <a:ea typeface="+mn-ea"/>
                        <a:cs typeface="+mn-cs"/>
                      </a:endParaRPr>
                    </a:p>
                  </a:txBody>
                  <a:tcPr marL="9525" marR="9525" marT="9525" marB="0" anchor="b"/>
                </a:tc>
                <a:tc>
                  <a:txBody>
                    <a:bodyPr/>
                    <a:lstStyle/>
                    <a:p>
                      <a:pPr algn="l" fontAlgn="b"/>
                      <a:r>
                        <a:rPr lang="en-NZ" sz="1400" kern="1200" dirty="0"/>
                        <a:t>United Kingdom</a:t>
                      </a:r>
                      <a:endParaRPr lang="en-NZ" sz="1400" b="1" kern="1200" dirty="0">
                        <a:solidFill>
                          <a:schemeClr val="dk1"/>
                        </a:solidFill>
                        <a:latin typeface="+mn-lt"/>
                        <a:ea typeface="+mn-ea"/>
                        <a:cs typeface="+mn-cs"/>
                      </a:endParaRPr>
                    </a:p>
                  </a:txBody>
                  <a:tcPr marL="9525" marR="9525" marT="9525" marB="0" anchor="b"/>
                </a:tc>
                <a:tc>
                  <a:txBody>
                    <a:bodyPr/>
                    <a:lstStyle/>
                    <a:p>
                      <a:pPr algn="l" fontAlgn="b"/>
                      <a:r>
                        <a:rPr lang="en-NZ" sz="1400" kern="1200" dirty="0"/>
                        <a:t>France</a:t>
                      </a:r>
                      <a:endParaRPr lang="en-NZ" sz="1400" b="1" kern="1200" dirty="0">
                        <a:solidFill>
                          <a:schemeClr val="dk1"/>
                        </a:solidFill>
                        <a:latin typeface="+mn-lt"/>
                        <a:ea typeface="+mn-ea"/>
                        <a:cs typeface="+mn-cs"/>
                      </a:endParaRPr>
                    </a:p>
                  </a:txBody>
                  <a:tcPr marL="9525" marR="9525" marT="9525" marB="0" anchor="b"/>
                </a:tc>
                <a:tc>
                  <a:txBody>
                    <a:bodyPr/>
                    <a:lstStyle/>
                    <a:p>
                      <a:pPr algn="l" fontAlgn="b"/>
                      <a:r>
                        <a:rPr lang="en-NZ" sz="1400" kern="1200" dirty="0"/>
                        <a:t>Italy</a:t>
                      </a:r>
                      <a:endParaRPr lang="en-NZ" sz="1400" b="1" kern="1200" dirty="0">
                        <a:solidFill>
                          <a:schemeClr val="dk1"/>
                        </a:solidFill>
                        <a:latin typeface="+mn-lt"/>
                        <a:ea typeface="+mn-ea"/>
                        <a:cs typeface="+mn-cs"/>
                      </a:endParaRPr>
                    </a:p>
                  </a:txBody>
                  <a:tcPr marL="9525" marR="9525" marT="9525" marB="0" anchor="b"/>
                </a:tc>
                <a:tc>
                  <a:txBody>
                    <a:bodyPr/>
                    <a:lstStyle/>
                    <a:p>
                      <a:pPr algn="l" fontAlgn="b"/>
                      <a:r>
                        <a:rPr lang="en-NZ" sz="1400" kern="1200" dirty="0"/>
                        <a:t>Russia</a:t>
                      </a:r>
                      <a:endParaRPr lang="en-NZ" sz="1400" b="1" kern="1200" dirty="0">
                        <a:solidFill>
                          <a:schemeClr val="dk1"/>
                        </a:solidFill>
                        <a:latin typeface="+mn-lt"/>
                        <a:ea typeface="+mn-ea"/>
                        <a:cs typeface="+mn-cs"/>
                      </a:endParaRPr>
                    </a:p>
                  </a:txBody>
                  <a:tcPr marL="9525" marR="9525" marT="9525" marB="0" anchor="b"/>
                </a:tc>
                <a:tc>
                  <a:txBody>
                    <a:bodyPr/>
                    <a:lstStyle/>
                    <a:p>
                      <a:pPr algn="l" fontAlgn="b"/>
                      <a:r>
                        <a:rPr lang="en-NZ" sz="1400" kern="1200" dirty="0"/>
                        <a:t>Spain</a:t>
                      </a:r>
                      <a:endParaRPr lang="en-NZ" sz="1400" b="1" kern="1200" dirty="0">
                        <a:solidFill>
                          <a:schemeClr val="dk1"/>
                        </a:solidFill>
                        <a:latin typeface="+mn-lt"/>
                        <a:ea typeface="+mn-ea"/>
                        <a:cs typeface="+mn-cs"/>
                      </a:endParaRPr>
                    </a:p>
                  </a:txBody>
                  <a:tcPr marL="9525" marR="9525" marT="9525" marB="0" anchor="b"/>
                </a:tc>
                <a:extLst>
                  <a:ext uri="{0D108BD9-81ED-4DB2-BD59-A6C34878D82A}">
                    <a16:rowId xmlns:a16="http://schemas.microsoft.com/office/drawing/2014/main" val="635992186"/>
                  </a:ext>
                </a:extLst>
              </a:tr>
              <a:tr h="370840">
                <a:tc>
                  <a:txBody>
                    <a:bodyPr/>
                    <a:lstStyle/>
                    <a:p>
                      <a:r>
                        <a:rPr lang="en-NZ" sz="1400" dirty="0"/>
                        <a:t>Germany</a:t>
                      </a:r>
                      <a:endParaRPr lang="en-NZ" sz="1400" b="1" dirty="0"/>
                    </a:p>
                  </a:txBody>
                  <a:tcPr/>
                </a:tc>
                <a:tc>
                  <a:txBody>
                    <a:bodyPr/>
                    <a:lstStyle/>
                    <a:p>
                      <a:endParaRPr lang="en-NZ" sz="1400" kern="1200" dirty="0">
                        <a:solidFill>
                          <a:schemeClr val="dk1"/>
                        </a:solidFill>
                        <a:latin typeface="+mn-lt"/>
                        <a:ea typeface="+mn-ea"/>
                        <a:cs typeface="+mn-cs"/>
                      </a:endParaRPr>
                    </a:p>
                  </a:txBody>
                  <a:tcPr/>
                </a:tc>
                <a:tc>
                  <a:txBody>
                    <a:bodyPr/>
                    <a:lstStyle/>
                    <a:p>
                      <a:endParaRPr lang="en-NZ" sz="1400" kern="1200" dirty="0">
                        <a:solidFill>
                          <a:schemeClr val="dk1"/>
                        </a:solidFill>
                        <a:latin typeface="+mn-lt"/>
                        <a:ea typeface="+mn-ea"/>
                        <a:cs typeface="+mn-cs"/>
                      </a:endParaRPr>
                    </a:p>
                  </a:txBody>
                  <a:tcPr/>
                </a:tc>
                <a:tc>
                  <a:txBody>
                    <a:bodyPr/>
                    <a:lstStyle/>
                    <a:p>
                      <a:endParaRPr lang="en-NZ" sz="1400" kern="1200" dirty="0">
                        <a:solidFill>
                          <a:schemeClr val="dk1"/>
                        </a:solidFill>
                        <a:latin typeface="+mn-lt"/>
                        <a:ea typeface="+mn-ea"/>
                        <a:cs typeface="+mn-cs"/>
                      </a:endParaRPr>
                    </a:p>
                  </a:txBody>
                  <a:tcPr/>
                </a:tc>
                <a:tc>
                  <a:txBody>
                    <a:bodyPr/>
                    <a:lstStyle/>
                    <a:p>
                      <a:endParaRPr lang="en-NZ" sz="1400" kern="1200" dirty="0">
                        <a:solidFill>
                          <a:schemeClr val="dk1"/>
                        </a:solidFill>
                        <a:latin typeface="+mn-lt"/>
                        <a:ea typeface="+mn-ea"/>
                        <a:cs typeface="+mn-cs"/>
                      </a:endParaRPr>
                    </a:p>
                  </a:txBody>
                  <a:tcPr/>
                </a:tc>
                <a:tc>
                  <a:txBody>
                    <a:bodyPr/>
                    <a:lstStyle/>
                    <a:p>
                      <a:endParaRPr lang="en-NZ" sz="1400" kern="1200" dirty="0">
                        <a:solidFill>
                          <a:schemeClr val="dk1"/>
                        </a:solidFill>
                        <a:latin typeface="+mn-lt"/>
                        <a:ea typeface="+mn-ea"/>
                        <a:cs typeface="+mn-cs"/>
                      </a:endParaRPr>
                    </a:p>
                  </a:txBody>
                  <a:tcPr/>
                </a:tc>
                <a:tc>
                  <a:txBody>
                    <a:bodyPr/>
                    <a:lstStyle/>
                    <a:p>
                      <a:endParaRPr lang="en-NZ" sz="1400" kern="1200" dirty="0">
                        <a:solidFill>
                          <a:schemeClr val="dk1"/>
                        </a:solidFill>
                        <a:latin typeface="+mn-lt"/>
                        <a:ea typeface="+mn-ea"/>
                        <a:cs typeface="+mn-cs"/>
                      </a:endParaRPr>
                    </a:p>
                  </a:txBody>
                  <a:tcPr/>
                </a:tc>
                <a:extLst>
                  <a:ext uri="{0D108BD9-81ED-4DB2-BD59-A6C34878D82A}">
                    <a16:rowId xmlns:a16="http://schemas.microsoft.com/office/drawing/2014/main" val="821987529"/>
                  </a:ext>
                </a:extLst>
              </a:tr>
              <a:tr h="370840">
                <a:tc>
                  <a:txBody>
                    <a:bodyPr/>
                    <a:lstStyle/>
                    <a:p>
                      <a:r>
                        <a:rPr lang="en-NZ" sz="1400" dirty="0"/>
                        <a:t>UK</a:t>
                      </a:r>
                      <a:endParaRPr lang="en-NZ" sz="1400" b="1" dirty="0"/>
                    </a:p>
                  </a:txBody>
                  <a:tcPr/>
                </a:tc>
                <a:tc>
                  <a:txBody>
                    <a:bodyPr/>
                    <a:lstStyle/>
                    <a:p>
                      <a:endParaRPr lang="en-NZ" sz="1400" dirty="0"/>
                    </a:p>
                  </a:txBody>
                  <a:tcPr/>
                </a:tc>
                <a:tc>
                  <a:txBody>
                    <a:bodyPr/>
                    <a:lstStyle/>
                    <a:p>
                      <a:endParaRPr lang="en-NZ" sz="1400" dirty="0"/>
                    </a:p>
                  </a:txBody>
                  <a:tcPr/>
                </a:tc>
                <a:tc>
                  <a:txBody>
                    <a:bodyPr/>
                    <a:lstStyle/>
                    <a:p>
                      <a:endParaRPr lang="en-NZ" sz="1400"/>
                    </a:p>
                  </a:txBody>
                  <a:tcPr/>
                </a:tc>
                <a:tc>
                  <a:txBody>
                    <a:bodyPr/>
                    <a:lstStyle/>
                    <a:p>
                      <a:endParaRPr lang="en-NZ" sz="1400"/>
                    </a:p>
                  </a:txBody>
                  <a:tcPr/>
                </a:tc>
                <a:tc>
                  <a:txBody>
                    <a:bodyPr/>
                    <a:lstStyle/>
                    <a:p>
                      <a:endParaRPr lang="en-NZ" sz="1400"/>
                    </a:p>
                  </a:txBody>
                  <a:tcPr/>
                </a:tc>
                <a:tc>
                  <a:txBody>
                    <a:bodyPr/>
                    <a:lstStyle/>
                    <a:p>
                      <a:endParaRPr lang="en-NZ" sz="1400"/>
                    </a:p>
                  </a:txBody>
                  <a:tcPr/>
                </a:tc>
                <a:extLst>
                  <a:ext uri="{0D108BD9-81ED-4DB2-BD59-A6C34878D82A}">
                    <a16:rowId xmlns:a16="http://schemas.microsoft.com/office/drawing/2014/main" val="3521766705"/>
                  </a:ext>
                </a:extLst>
              </a:tr>
              <a:tr h="370840">
                <a:tc>
                  <a:txBody>
                    <a:bodyPr/>
                    <a:lstStyle/>
                    <a:p>
                      <a:r>
                        <a:rPr lang="en-NZ" sz="1400" dirty="0"/>
                        <a:t>France</a:t>
                      </a:r>
                      <a:endParaRPr lang="en-NZ" sz="1400" b="1" dirty="0"/>
                    </a:p>
                  </a:txBody>
                  <a:tcPr/>
                </a:tc>
                <a:tc>
                  <a:txBody>
                    <a:bodyPr/>
                    <a:lstStyle/>
                    <a:p>
                      <a:endParaRPr lang="en-NZ" sz="1400" dirty="0"/>
                    </a:p>
                  </a:txBody>
                  <a:tcPr/>
                </a:tc>
                <a:tc>
                  <a:txBody>
                    <a:bodyPr/>
                    <a:lstStyle/>
                    <a:p>
                      <a:endParaRPr lang="en-NZ" sz="1400" dirty="0"/>
                    </a:p>
                  </a:txBody>
                  <a:tcPr/>
                </a:tc>
                <a:tc>
                  <a:txBody>
                    <a:bodyPr/>
                    <a:lstStyle/>
                    <a:p>
                      <a:endParaRPr lang="en-NZ" sz="1400"/>
                    </a:p>
                  </a:txBody>
                  <a:tcPr/>
                </a:tc>
                <a:tc>
                  <a:txBody>
                    <a:bodyPr/>
                    <a:lstStyle/>
                    <a:p>
                      <a:endParaRPr lang="en-NZ" sz="1400"/>
                    </a:p>
                  </a:txBody>
                  <a:tcPr/>
                </a:tc>
                <a:tc>
                  <a:txBody>
                    <a:bodyPr/>
                    <a:lstStyle/>
                    <a:p>
                      <a:endParaRPr lang="en-NZ" sz="1400"/>
                    </a:p>
                  </a:txBody>
                  <a:tcPr/>
                </a:tc>
                <a:tc>
                  <a:txBody>
                    <a:bodyPr/>
                    <a:lstStyle/>
                    <a:p>
                      <a:endParaRPr lang="en-NZ" sz="1400"/>
                    </a:p>
                  </a:txBody>
                  <a:tcPr/>
                </a:tc>
                <a:extLst>
                  <a:ext uri="{0D108BD9-81ED-4DB2-BD59-A6C34878D82A}">
                    <a16:rowId xmlns:a16="http://schemas.microsoft.com/office/drawing/2014/main" val="555897376"/>
                  </a:ext>
                </a:extLst>
              </a:tr>
              <a:tr h="370840">
                <a:tc>
                  <a:txBody>
                    <a:bodyPr/>
                    <a:lstStyle/>
                    <a:p>
                      <a:r>
                        <a:rPr lang="en-NZ" sz="1400" dirty="0"/>
                        <a:t>Italy</a:t>
                      </a:r>
                      <a:endParaRPr lang="en-NZ" sz="1400" b="1" dirty="0"/>
                    </a:p>
                  </a:txBody>
                  <a:tcPr/>
                </a:tc>
                <a:tc>
                  <a:txBody>
                    <a:bodyPr/>
                    <a:lstStyle/>
                    <a:p>
                      <a:endParaRPr lang="en-NZ" sz="1400" dirty="0"/>
                    </a:p>
                  </a:txBody>
                  <a:tcPr/>
                </a:tc>
                <a:tc>
                  <a:txBody>
                    <a:bodyPr/>
                    <a:lstStyle/>
                    <a:p>
                      <a:endParaRPr lang="en-NZ" sz="1400" dirty="0"/>
                    </a:p>
                  </a:txBody>
                  <a:tcPr/>
                </a:tc>
                <a:tc>
                  <a:txBody>
                    <a:bodyPr/>
                    <a:lstStyle/>
                    <a:p>
                      <a:endParaRPr lang="en-NZ" sz="1400"/>
                    </a:p>
                  </a:txBody>
                  <a:tcPr/>
                </a:tc>
                <a:tc>
                  <a:txBody>
                    <a:bodyPr/>
                    <a:lstStyle/>
                    <a:p>
                      <a:endParaRPr lang="en-NZ" sz="1400"/>
                    </a:p>
                  </a:txBody>
                  <a:tcPr/>
                </a:tc>
                <a:tc>
                  <a:txBody>
                    <a:bodyPr/>
                    <a:lstStyle/>
                    <a:p>
                      <a:endParaRPr lang="en-NZ" sz="1400"/>
                    </a:p>
                  </a:txBody>
                  <a:tcPr/>
                </a:tc>
                <a:tc>
                  <a:txBody>
                    <a:bodyPr/>
                    <a:lstStyle/>
                    <a:p>
                      <a:endParaRPr lang="en-NZ" sz="1400"/>
                    </a:p>
                  </a:txBody>
                  <a:tcPr/>
                </a:tc>
                <a:extLst>
                  <a:ext uri="{0D108BD9-81ED-4DB2-BD59-A6C34878D82A}">
                    <a16:rowId xmlns:a16="http://schemas.microsoft.com/office/drawing/2014/main" val="1622940753"/>
                  </a:ext>
                </a:extLst>
              </a:tr>
              <a:tr h="370840">
                <a:tc>
                  <a:txBody>
                    <a:bodyPr/>
                    <a:lstStyle/>
                    <a:p>
                      <a:r>
                        <a:rPr lang="en-NZ" sz="1400" dirty="0"/>
                        <a:t>Spain</a:t>
                      </a:r>
                      <a:endParaRPr lang="en-NZ" sz="1400" b="1" dirty="0"/>
                    </a:p>
                  </a:txBody>
                  <a:tcPr/>
                </a:tc>
                <a:tc>
                  <a:txBody>
                    <a:bodyPr/>
                    <a:lstStyle/>
                    <a:p>
                      <a:endParaRPr lang="en-NZ" sz="1400" dirty="0"/>
                    </a:p>
                  </a:txBody>
                  <a:tcPr/>
                </a:tc>
                <a:tc>
                  <a:txBody>
                    <a:bodyPr/>
                    <a:lstStyle/>
                    <a:p>
                      <a:endParaRPr lang="en-NZ" sz="1400" dirty="0"/>
                    </a:p>
                  </a:txBody>
                  <a:tcPr/>
                </a:tc>
                <a:tc>
                  <a:txBody>
                    <a:bodyPr/>
                    <a:lstStyle/>
                    <a:p>
                      <a:endParaRPr lang="en-NZ" sz="1400"/>
                    </a:p>
                  </a:txBody>
                  <a:tcPr/>
                </a:tc>
                <a:tc>
                  <a:txBody>
                    <a:bodyPr/>
                    <a:lstStyle/>
                    <a:p>
                      <a:endParaRPr lang="en-NZ" sz="1400"/>
                    </a:p>
                  </a:txBody>
                  <a:tcPr/>
                </a:tc>
                <a:tc>
                  <a:txBody>
                    <a:bodyPr/>
                    <a:lstStyle/>
                    <a:p>
                      <a:endParaRPr lang="en-NZ" sz="1400"/>
                    </a:p>
                  </a:txBody>
                  <a:tcPr/>
                </a:tc>
                <a:tc>
                  <a:txBody>
                    <a:bodyPr/>
                    <a:lstStyle/>
                    <a:p>
                      <a:endParaRPr lang="en-NZ" sz="1400" dirty="0"/>
                    </a:p>
                  </a:txBody>
                  <a:tcPr/>
                </a:tc>
                <a:extLst>
                  <a:ext uri="{0D108BD9-81ED-4DB2-BD59-A6C34878D82A}">
                    <a16:rowId xmlns:a16="http://schemas.microsoft.com/office/drawing/2014/main" val="3296891554"/>
                  </a:ext>
                </a:extLst>
              </a:tr>
            </a:tbl>
          </a:graphicData>
        </a:graphic>
      </p:graphicFrame>
      <p:sp>
        <p:nvSpPr>
          <p:cNvPr id="5" name="TextBox 4"/>
          <p:cNvSpPr txBox="1"/>
          <p:nvPr/>
        </p:nvSpPr>
        <p:spPr>
          <a:xfrm>
            <a:off x="560647" y="200706"/>
            <a:ext cx="2741969" cy="369332"/>
          </a:xfrm>
          <a:prstGeom prst="rect">
            <a:avLst/>
          </a:prstGeom>
          <a:noFill/>
        </p:spPr>
        <p:txBody>
          <a:bodyPr wrap="none" rtlCol="0">
            <a:spAutoFit/>
          </a:bodyPr>
          <a:lstStyle/>
          <a:p>
            <a:r>
              <a:rPr lang="en-NZ" dirty="0"/>
              <a:t>Fill out the distance matrix:</a:t>
            </a:r>
          </a:p>
        </p:txBody>
      </p:sp>
      <p:sp>
        <p:nvSpPr>
          <p:cNvPr id="6" name="TextBox 5"/>
          <p:cNvSpPr txBox="1"/>
          <p:nvPr/>
        </p:nvSpPr>
        <p:spPr>
          <a:xfrm>
            <a:off x="560647" y="3595069"/>
            <a:ext cx="5300810" cy="369332"/>
          </a:xfrm>
          <a:prstGeom prst="rect">
            <a:avLst/>
          </a:prstGeom>
          <a:noFill/>
        </p:spPr>
        <p:txBody>
          <a:bodyPr wrap="none" rtlCol="0">
            <a:spAutoFit/>
          </a:bodyPr>
          <a:lstStyle/>
          <a:p>
            <a:r>
              <a:rPr lang="en-NZ" dirty="0"/>
              <a:t>Calculate the predicted trade flow between countries: </a:t>
            </a:r>
          </a:p>
        </p:txBody>
      </p:sp>
      <p:sp>
        <p:nvSpPr>
          <p:cNvPr id="7" name="TextBox 6"/>
          <p:cNvSpPr txBox="1"/>
          <p:nvPr/>
        </p:nvSpPr>
        <p:spPr>
          <a:xfrm>
            <a:off x="9160624" y="4168648"/>
            <a:ext cx="2144684" cy="1200329"/>
          </a:xfrm>
          <a:prstGeom prst="rect">
            <a:avLst/>
          </a:prstGeom>
          <a:noFill/>
        </p:spPr>
        <p:txBody>
          <a:bodyPr wrap="square" rtlCol="0">
            <a:spAutoFit/>
          </a:bodyPr>
          <a:lstStyle/>
          <a:p>
            <a:r>
              <a:rPr lang="en-NZ" dirty="0"/>
              <a:t>Which pair of countries has the strongest predicted trade flow?</a:t>
            </a:r>
          </a:p>
        </p:txBody>
      </p:sp>
    </p:spTree>
    <p:extLst>
      <p:ext uri="{BB962C8B-B14F-4D97-AF65-F5344CB8AC3E}">
        <p14:creationId xmlns:p14="http://schemas.microsoft.com/office/powerpoint/2010/main" val="42294668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516774" y="698269"/>
            <a:ext cx="6019800" cy="800100"/>
          </a:xfrm>
        </p:spPr>
        <p:txBody>
          <a:bodyPr/>
          <a:lstStyle/>
          <a:p>
            <a:r>
              <a:rPr lang="en-US" altLang="en-US" dirty="0"/>
              <a:t>Gravity models (3)</a:t>
            </a:r>
          </a:p>
        </p:txBody>
      </p:sp>
      <p:sp>
        <p:nvSpPr>
          <p:cNvPr id="19459" name="Rectangle 3"/>
          <p:cNvSpPr>
            <a:spLocks noGrp="1" noChangeArrowheads="1"/>
          </p:cNvSpPr>
          <p:nvPr>
            <p:ph type="body" idx="1"/>
          </p:nvPr>
        </p:nvSpPr>
        <p:spPr>
          <a:xfrm>
            <a:off x="516774" y="1828800"/>
            <a:ext cx="9144000" cy="3697085"/>
          </a:xfrm>
        </p:spPr>
        <p:txBody>
          <a:bodyPr>
            <a:normAutofit/>
          </a:bodyPr>
          <a:lstStyle/>
          <a:p>
            <a:r>
              <a:rPr lang="en-US" altLang="en-US" sz="2000" dirty="0"/>
              <a:t>The equation is too simplistic to be successful in modelling real situations</a:t>
            </a:r>
          </a:p>
          <a:p>
            <a:pPr marL="742950" lvl="2"/>
            <a:r>
              <a:rPr lang="en-US" altLang="en-US" sz="1800" dirty="0"/>
              <a:t>no value for </a:t>
            </a:r>
            <a:r>
              <a:rPr lang="en-US" altLang="en-US" sz="1800" i="1" dirty="0"/>
              <a:t>a</a:t>
            </a:r>
            <a:r>
              <a:rPr lang="en-US" altLang="en-US" sz="1800" dirty="0"/>
              <a:t> to match real data for flows, demands and destinations. </a:t>
            </a:r>
          </a:p>
          <a:p>
            <a:r>
              <a:rPr lang="en-US" altLang="en-US" sz="2000" dirty="0"/>
              <a:t>Can be modified in various ways to take account of the need to:</a:t>
            </a:r>
          </a:p>
          <a:p>
            <a:pPr marL="742950" lvl="2"/>
            <a:r>
              <a:rPr lang="en-US" altLang="en-US" sz="1800" dirty="0"/>
              <a:t>Reflect the differing effects of distance in different circumstances</a:t>
            </a:r>
          </a:p>
          <a:p>
            <a:pPr marL="742950" lvl="2"/>
            <a:r>
              <a:rPr lang="en-US" altLang="en-US" sz="1800" dirty="0"/>
              <a:t>Meet constraints such as on total demand/attraction, total supply, and total cost</a:t>
            </a:r>
          </a:p>
          <a:p>
            <a:pPr marL="742950" lvl="2"/>
            <a:r>
              <a:rPr lang="en-US" altLang="en-US" sz="1800" dirty="0"/>
              <a:t>Consider different types of people at origins</a:t>
            </a:r>
          </a:p>
          <a:p>
            <a:pPr marL="742950" lvl="2"/>
            <a:r>
              <a:rPr lang="en-US" altLang="en-US" sz="1800" dirty="0"/>
              <a:t>Consider different types of product at a facility</a:t>
            </a:r>
          </a:p>
        </p:txBody>
      </p:sp>
      <p:sp>
        <p:nvSpPr>
          <p:cNvPr id="5" name="TextBox 4"/>
          <p:cNvSpPr txBox="1"/>
          <p:nvPr/>
        </p:nvSpPr>
        <p:spPr>
          <a:xfrm>
            <a:off x="182880" y="6458989"/>
            <a:ext cx="3020379" cy="246221"/>
          </a:xfrm>
          <a:prstGeom prst="rect">
            <a:avLst/>
          </a:prstGeom>
          <a:noFill/>
        </p:spPr>
        <p:txBody>
          <a:bodyPr wrap="none" rtlCol="0">
            <a:spAutoFit/>
          </a:bodyPr>
          <a:lstStyle/>
          <a:p>
            <a:r>
              <a:rPr lang="en-NZ" sz="1000" dirty="0"/>
              <a:t>Source: Professor Christopher Jones, Cardiff University</a:t>
            </a:r>
          </a:p>
        </p:txBody>
      </p:sp>
    </p:spTree>
    <p:extLst>
      <p:ext uri="{BB962C8B-B14F-4D97-AF65-F5344CB8AC3E}">
        <p14:creationId xmlns:p14="http://schemas.microsoft.com/office/powerpoint/2010/main" val="24302367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a:xfrm>
            <a:off x="518160" y="340821"/>
            <a:ext cx="9144000" cy="1143000"/>
          </a:xfrm>
        </p:spPr>
        <p:txBody>
          <a:bodyPr>
            <a:noAutofit/>
          </a:bodyPr>
          <a:lstStyle/>
          <a:p>
            <a:r>
              <a:rPr lang="en-US" altLang="en-US" dirty="0"/>
              <a:t>An origin-constrained model                                         ( ‘production-constrained’)</a:t>
            </a:r>
          </a:p>
        </p:txBody>
      </p:sp>
      <p:sp>
        <p:nvSpPr>
          <p:cNvPr id="20484" name="Rectangle 3"/>
          <p:cNvSpPr>
            <a:spLocks noGrp="1" noChangeArrowheads="1"/>
          </p:cNvSpPr>
          <p:nvPr>
            <p:ph type="body" idx="1"/>
          </p:nvPr>
        </p:nvSpPr>
        <p:spPr>
          <a:xfrm>
            <a:off x="710580" y="1994563"/>
            <a:ext cx="10411849" cy="4114800"/>
          </a:xfrm>
        </p:spPr>
        <p:txBody>
          <a:bodyPr>
            <a:normAutofit/>
          </a:bodyPr>
          <a:lstStyle/>
          <a:p>
            <a:r>
              <a:rPr lang="en-US" altLang="en-US" sz="2000" dirty="0"/>
              <a:t>Estimate total demand at the origins, </a:t>
            </a:r>
          </a:p>
          <a:p>
            <a:pPr lvl="1"/>
            <a:r>
              <a:rPr lang="en-US" altLang="en-US" sz="1800" dirty="0"/>
              <a:t>e.g. total amount of money O</a:t>
            </a:r>
            <a:r>
              <a:rPr lang="en-US" altLang="en-US" sz="1800" i="1" baseline="-25000" dirty="0"/>
              <a:t>i</a:t>
            </a:r>
            <a:r>
              <a:rPr lang="en-US" altLang="en-US" sz="1800" dirty="0"/>
              <a:t> spent in each demand zone </a:t>
            </a:r>
            <a:r>
              <a:rPr lang="en-US" altLang="en-US" sz="1800" i="1" dirty="0" err="1"/>
              <a:t>i</a:t>
            </a:r>
            <a:r>
              <a:rPr lang="en-US" altLang="en-US" sz="1800" dirty="0"/>
              <a:t> on the facilities at the destination</a:t>
            </a:r>
          </a:p>
          <a:p>
            <a:pPr lvl="1"/>
            <a:r>
              <a:rPr lang="en-US" altLang="en-US" sz="1800" dirty="0"/>
              <a:t>such as from surveys of individual expenditure, </a:t>
            </a:r>
            <a:r>
              <a:rPr lang="en-US" altLang="en-US" sz="1800" dirty="0" err="1"/>
              <a:t>geodemographics</a:t>
            </a:r>
            <a:r>
              <a:rPr lang="en-US" altLang="en-US" sz="1800" dirty="0"/>
              <a:t>, census data…</a:t>
            </a:r>
          </a:p>
          <a:p>
            <a:r>
              <a:rPr lang="en-US" altLang="en-US" sz="2000" dirty="0"/>
              <a:t>Thus the sum of the flows </a:t>
            </a:r>
            <a:r>
              <a:rPr lang="en-US" altLang="en-US" sz="2000" dirty="0" err="1"/>
              <a:t>t</a:t>
            </a:r>
            <a:r>
              <a:rPr lang="en-US" altLang="en-US" sz="2000" baseline="-25000" dirty="0" err="1"/>
              <a:t>ij</a:t>
            </a:r>
            <a:r>
              <a:rPr lang="en-US" altLang="en-US" sz="2000" dirty="0"/>
              <a:t> to all </a:t>
            </a:r>
            <a:r>
              <a:rPr lang="en-US" altLang="en-US" sz="2000" i="1" dirty="0"/>
              <a:t>n</a:t>
            </a:r>
            <a:r>
              <a:rPr lang="en-US" altLang="en-US" sz="2000" dirty="0"/>
              <a:t> destinations from the origin </a:t>
            </a:r>
            <a:r>
              <a:rPr lang="en-US" altLang="en-US" sz="2000" i="1" dirty="0" err="1"/>
              <a:t>i</a:t>
            </a:r>
            <a:r>
              <a:rPr lang="en-US" altLang="en-US" sz="2000" dirty="0"/>
              <a:t> should equal O</a:t>
            </a:r>
            <a:r>
              <a:rPr lang="en-US" altLang="en-US" sz="2000" i="1" baseline="-25000" dirty="0"/>
              <a:t>i</a:t>
            </a:r>
            <a:r>
              <a:rPr lang="en-US" altLang="en-US" sz="2000" dirty="0"/>
              <a:t>:</a:t>
            </a:r>
          </a:p>
          <a:p>
            <a:pPr>
              <a:lnSpc>
                <a:spcPct val="85000"/>
              </a:lnSpc>
              <a:buFontTx/>
              <a:buNone/>
            </a:pPr>
            <a:r>
              <a:rPr lang="en-US" altLang="en-US" sz="2800" dirty="0">
                <a:latin typeface="Arial" panose="020B0604020202020204" pitchFamily="34" charset="0"/>
              </a:rPr>
              <a:t>                    </a:t>
            </a:r>
            <a:r>
              <a:rPr lang="en-US" altLang="en-US" sz="2800" i="1" dirty="0">
                <a:latin typeface="Arial" panose="020B0604020202020204" pitchFamily="34" charset="0"/>
              </a:rPr>
              <a:t>n</a:t>
            </a:r>
          </a:p>
          <a:p>
            <a:pPr>
              <a:lnSpc>
                <a:spcPct val="85000"/>
              </a:lnSpc>
              <a:buFontTx/>
              <a:buNone/>
            </a:pPr>
            <a:r>
              <a:rPr lang="en-US" altLang="en-US" sz="2800" dirty="0">
                <a:latin typeface="Arial" panose="020B0604020202020204" pitchFamily="34" charset="0"/>
              </a:rPr>
              <a:t>	                </a:t>
            </a:r>
            <a:r>
              <a:rPr lang="en-US" altLang="en-US" sz="3600" dirty="0">
                <a:latin typeface="Symbol" panose="05050102010706020507" pitchFamily="18" charset="2"/>
              </a:rPr>
              <a:t>S </a:t>
            </a:r>
            <a:r>
              <a:rPr lang="en-US" altLang="en-US" sz="2800" dirty="0" err="1">
                <a:latin typeface="Arial" panose="020B0604020202020204" pitchFamily="34" charset="0"/>
              </a:rPr>
              <a:t>t</a:t>
            </a:r>
            <a:r>
              <a:rPr lang="en-US" altLang="en-US" sz="2800" i="1" baseline="-25000" dirty="0" err="1">
                <a:latin typeface="Arial" panose="020B0604020202020204" pitchFamily="34" charset="0"/>
              </a:rPr>
              <a:t>ij</a:t>
            </a:r>
            <a:r>
              <a:rPr lang="en-US" altLang="en-US" sz="2800" dirty="0">
                <a:latin typeface="Arial" panose="020B0604020202020204" pitchFamily="34" charset="0"/>
              </a:rPr>
              <a:t> = O</a:t>
            </a:r>
            <a:r>
              <a:rPr lang="en-US" altLang="en-US" sz="2800" i="1" baseline="-25000" dirty="0">
                <a:latin typeface="Arial" panose="020B0604020202020204" pitchFamily="34" charset="0"/>
              </a:rPr>
              <a:t>i</a:t>
            </a:r>
            <a:endParaRPr lang="en-US" altLang="en-US" sz="2800" dirty="0">
              <a:latin typeface="Arial" panose="020B0604020202020204" pitchFamily="34" charset="0"/>
            </a:endParaRPr>
          </a:p>
          <a:p>
            <a:pPr>
              <a:lnSpc>
                <a:spcPct val="85000"/>
              </a:lnSpc>
              <a:buFontTx/>
              <a:buNone/>
            </a:pPr>
            <a:r>
              <a:rPr lang="en-US" altLang="en-US" sz="2800" dirty="0">
                <a:latin typeface="Arial" panose="020B0604020202020204" pitchFamily="34" charset="0"/>
              </a:rPr>
              <a:t>                    </a:t>
            </a:r>
            <a:r>
              <a:rPr lang="en-US" altLang="en-US" sz="2800" i="1" dirty="0">
                <a:latin typeface="Arial" panose="020B0604020202020204" pitchFamily="34" charset="0"/>
              </a:rPr>
              <a:t>j</a:t>
            </a:r>
            <a:r>
              <a:rPr lang="en-US" altLang="en-US" sz="2800" dirty="0">
                <a:latin typeface="Arial" panose="020B0604020202020204" pitchFamily="34" charset="0"/>
              </a:rPr>
              <a:t>=1</a:t>
            </a:r>
            <a:endParaRPr lang="en-US" altLang="en-US" dirty="0">
              <a:latin typeface="Arial" panose="020B0604020202020204" pitchFamily="34" charset="0"/>
            </a:endParaRPr>
          </a:p>
        </p:txBody>
      </p:sp>
      <p:sp>
        <p:nvSpPr>
          <p:cNvPr id="6" name="TextBox 5"/>
          <p:cNvSpPr txBox="1"/>
          <p:nvPr/>
        </p:nvSpPr>
        <p:spPr>
          <a:xfrm>
            <a:off x="182880" y="6458989"/>
            <a:ext cx="3020379" cy="246221"/>
          </a:xfrm>
          <a:prstGeom prst="rect">
            <a:avLst/>
          </a:prstGeom>
          <a:noFill/>
        </p:spPr>
        <p:txBody>
          <a:bodyPr wrap="none" rtlCol="0">
            <a:spAutoFit/>
          </a:bodyPr>
          <a:lstStyle/>
          <a:p>
            <a:r>
              <a:rPr lang="en-NZ" sz="1000" dirty="0"/>
              <a:t>Source: Professor Christopher Jones, Cardiff University</a:t>
            </a:r>
          </a:p>
        </p:txBody>
      </p:sp>
    </p:spTree>
    <p:extLst>
      <p:ext uri="{BB962C8B-B14F-4D97-AF65-F5344CB8AC3E}">
        <p14:creationId xmlns:p14="http://schemas.microsoft.com/office/powerpoint/2010/main" val="32431512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a:xfrm>
            <a:off x="681295" y="399011"/>
            <a:ext cx="8130195" cy="819150"/>
          </a:xfrm>
        </p:spPr>
        <p:txBody>
          <a:bodyPr>
            <a:normAutofit/>
          </a:bodyPr>
          <a:lstStyle/>
          <a:p>
            <a:r>
              <a:rPr lang="en-US" altLang="en-US" dirty="0"/>
              <a:t>origin-constrained model</a:t>
            </a:r>
          </a:p>
        </p:txBody>
      </p:sp>
      <p:sp>
        <p:nvSpPr>
          <p:cNvPr id="21508" name="Rectangle 3"/>
          <p:cNvSpPr>
            <a:spLocks noGrp="1" noChangeArrowheads="1"/>
          </p:cNvSpPr>
          <p:nvPr>
            <p:ph type="body" idx="1"/>
          </p:nvPr>
        </p:nvSpPr>
        <p:spPr>
          <a:xfrm>
            <a:off x="681295" y="1514648"/>
            <a:ext cx="10471266" cy="4437265"/>
          </a:xfrm>
        </p:spPr>
        <p:txBody>
          <a:bodyPr>
            <a:normAutofit/>
          </a:bodyPr>
          <a:lstStyle/>
          <a:p>
            <a:pPr>
              <a:buNone/>
            </a:pPr>
            <a:r>
              <a:rPr lang="en-US" altLang="en-US" dirty="0">
                <a:latin typeface="Arial" panose="020B0604020202020204" pitchFamily="34" charset="0"/>
              </a:rPr>
              <a:t>     </a:t>
            </a:r>
            <a:r>
              <a:rPr lang="en-US" altLang="en-US" sz="2000" dirty="0" err="1"/>
              <a:t>t</a:t>
            </a:r>
            <a:r>
              <a:rPr lang="en-US" altLang="en-US" sz="2000" i="1" baseline="-25000" dirty="0" err="1"/>
              <a:t>ij</a:t>
            </a:r>
            <a:r>
              <a:rPr lang="en-US" altLang="en-US" sz="2000" dirty="0"/>
              <a:t> = </a:t>
            </a:r>
            <a:r>
              <a:rPr lang="en-NZ" altLang="en-US" sz="2000" dirty="0">
                <a:ea typeface="Calibri" panose="020F0502020204030204" pitchFamily="34" charset="0"/>
              </a:rPr>
              <a:t>A</a:t>
            </a:r>
            <a:r>
              <a:rPr lang="en-NZ" altLang="en-US" sz="2000" i="1" baseline="-30000" dirty="0">
                <a:ea typeface="Calibri" panose="020F0502020204030204" pitchFamily="34" charset="0"/>
              </a:rPr>
              <a:t>i</a:t>
            </a:r>
            <a:r>
              <a:rPr lang="en-NZ" altLang="en-US" sz="2000" dirty="0">
                <a:ea typeface="Calibri" panose="020F0502020204030204" pitchFamily="34" charset="0"/>
              </a:rPr>
              <a:t> </a:t>
            </a:r>
            <a:r>
              <a:rPr lang="en-NZ" altLang="en-US" sz="2000" dirty="0" err="1">
                <a:ea typeface="Calibri" panose="020F0502020204030204" pitchFamily="34" charset="0"/>
              </a:rPr>
              <a:t>O</a:t>
            </a:r>
            <a:r>
              <a:rPr lang="en-NZ" altLang="en-US" sz="2000" i="1" baseline="-30000" dirty="0" err="1">
                <a:ea typeface="Calibri" panose="020F0502020204030204" pitchFamily="34" charset="0"/>
              </a:rPr>
              <a:t>i</a:t>
            </a:r>
            <a:r>
              <a:rPr lang="en-NZ" altLang="en-US" sz="2000" dirty="0" err="1">
                <a:ea typeface="Calibri" panose="020F0502020204030204" pitchFamily="34" charset="0"/>
              </a:rPr>
              <a:t>W</a:t>
            </a:r>
            <a:r>
              <a:rPr lang="en-NZ" altLang="en-US" sz="2000" i="1" baseline="-30000" dirty="0" err="1">
                <a:ea typeface="Calibri" panose="020F0502020204030204" pitchFamily="34" charset="0"/>
              </a:rPr>
              <a:t>j</a:t>
            </a:r>
            <a:r>
              <a:rPr lang="en-NZ" altLang="en-US" sz="2000" dirty="0" err="1">
                <a:ea typeface="Calibri" panose="020F0502020204030204" pitchFamily="34" charset="0"/>
              </a:rPr>
              <a:t>c</a:t>
            </a:r>
            <a:r>
              <a:rPr lang="en-NZ" altLang="en-US" sz="2000" i="1" baseline="-30000" dirty="0" err="1">
                <a:ea typeface="Calibri" panose="020F0502020204030204" pitchFamily="34" charset="0"/>
              </a:rPr>
              <a:t>ij</a:t>
            </a:r>
            <a:r>
              <a:rPr lang="en-US" altLang="en-US" sz="2000" i="1" baseline="30000" dirty="0">
                <a:ea typeface="Times New Roman" panose="02020603050405020304" pitchFamily="18" charset="0"/>
                <a:cs typeface="Times New Roman" panose="02020603050405020304" pitchFamily="18" charset="0"/>
              </a:rPr>
              <a:t>a</a:t>
            </a:r>
            <a:endParaRPr lang="en-NZ" altLang="en-US" sz="2000" dirty="0">
              <a:ea typeface="Calibri" panose="020F0502020204030204" pitchFamily="34" charset="0"/>
            </a:endParaRPr>
          </a:p>
          <a:p>
            <a:pPr>
              <a:buFontTx/>
              <a:buNone/>
            </a:pPr>
            <a:endParaRPr lang="en-US" altLang="en-US" sz="2000" i="1" baseline="30000" dirty="0"/>
          </a:p>
          <a:p>
            <a:r>
              <a:rPr lang="en-US" altLang="en-US" sz="2000" dirty="0"/>
              <a:t>A</a:t>
            </a:r>
            <a:r>
              <a:rPr lang="en-US" altLang="en-US" sz="2000" i="1" baseline="-25000" dirty="0"/>
              <a:t>i </a:t>
            </a:r>
            <a:r>
              <a:rPr lang="en-US" altLang="en-US" sz="2000" dirty="0"/>
              <a:t>is a scaling factor </a:t>
            </a:r>
            <a:r>
              <a:rPr lang="en-US" dirty="0"/>
              <a:t>that ensures that the production constraint (as defined above) is met, i.e. O</a:t>
            </a:r>
            <a:r>
              <a:rPr lang="en-US" i="1" baseline="-25000" dirty="0"/>
              <a:t>i</a:t>
            </a:r>
            <a:r>
              <a:rPr lang="en-US" dirty="0"/>
              <a:t> is spread between destinations according to their relative attractiveness</a:t>
            </a:r>
          </a:p>
          <a:p>
            <a:pPr marL="0" indent="0">
              <a:buNone/>
            </a:pPr>
            <a:r>
              <a:rPr lang="en-US" dirty="0"/>
              <a:t>			A</a:t>
            </a:r>
            <a:r>
              <a:rPr lang="en-NZ" sz="2000" i="1" baseline="-25000" dirty="0" err="1"/>
              <a:t>i</a:t>
            </a:r>
            <a:r>
              <a:rPr lang="en-NZ" sz="2000" i="1" baseline="-25000" dirty="0"/>
              <a:t> </a:t>
            </a:r>
            <a:r>
              <a:rPr lang="en-NZ" sz="2000" dirty="0"/>
              <a:t>= 1 / </a:t>
            </a:r>
            <a:r>
              <a:rPr lang="en-US" dirty="0"/>
              <a:t>∑ </a:t>
            </a:r>
            <a:r>
              <a:rPr lang="en-US" dirty="0" err="1"/>
              <a:t>W</a:t>
            </a:r>
            <a:r>
              <a:rPr lang="en-US" i="1" baseline="-25000" dirty="0" err="1"/>
              <a:t>j</a:t>
            </a:r>
            <a:r>
              <a:rPr lang="en-US" dirty="0" err="1"/>
              <a:t>c</a:t>
            </a:r>
            <a:r>
              <a:rPr lang="en-US" i="1" baseline="-25000" dirty="0" err="1"/>
              <a:t>ij</a:t>
            </a:r>
            <a:r>
              <a:rPr lang="en-US" i="1" baseline="30000" dirty="0" err="1"/>
              <a:t>a</a:t>
            </a:r>
            <a:endParaRPr lang="en-US" altLang="en-US" sz="2000" i="1" dirty="0"/>
          </a:p>
          <a:p>
            <a:r>
              <a:rPr lang="en-US" altLang="en-US" sz="2000" dirty="0" err="1"/>
              <a:t>W</a:t>
            </a:r>
            <a:r>
              <a:rPr lang="en-US" altLang="en-US" sz="2000" i="1" baseline="-25000" dirty="0" err="1"/>
              <a:t>j</a:t>
            </a:r>
            <a:r>
              <a:rPr lang="en-US" altLang="en-US" sz="2000" i="1" baseline="-25000" dirty="0"/>
              <a:t> </a:t>
            </a:r>
            <a:r>
              <a:rPr lang="en-US" altLang="en-US" sz="2000" dirty="0"/>
              <a:t>is a measure of the attractiveness of destination </a:t>
            </a:r>
            <a:r>
              <a:rPr lang="en-US" altLang="en-US" sz="2000" i="1" dirty="0"/>
              <a:t>j</a:t>
            </a:r>
          </a:p>
          <a:p>
            <a:r>
              <a:rPr lang="en-US" altLang="en-US" sz="2000" dirty="0" err="1"/>
              <a:t>c</a:t>
            </a:r>
            <a:r>
              <a:rPr lang="en-US" altLang="en-US" sz="2000" i="1" baseline="-25000" dirty="0" err="1"/>
              <a:t>ij</a:t>
            </a:r>
            <a:r>
              <a:rPr lang="en-US" altLang="en-US" sz="2000" baseline="-25000" dirty="0"/>
              <a:t>  </a:t>
            </a:r>
            <a:r>
              <a:rPr lang="en-US" altLang="en-US" sz="2000" dirty="0"/>
              <a:t>is a measure of the cost of travel or the distance from </a:t>
            </a:r>
            <a:r>
              <a:rPr lang="en-US" altLang="en-US" sz="2000" i="1" dirty="0" err="1"/>
              <a:t>i</a:t>
            </a:r>
            <a:r>
              <a:rPr lang="en-US" altLang="en-US" sz="2000" dirty="0"/>
              <a:t> to </a:t>
            </a:r>
            <a:r>
              <a:rPr lang="en-US" altLang="en-US" sz="2000" i="1" dirty="0"/>
              <a:t>j</a:t>
            </a:r>
            <a:endParaRPr lang="en-US" altLang="en-US" sz="2000" dirty="0"/>
          </a:p>
          <a:p>
            <a:r>
              <a:rPr lang="en-US" altLang="en-US" sz="2000" i="1" dirty="0"/>
              <a:t>a</a:t>
            </a:r>
            <a:r>
              <a:rPr lang="en-US" altLang="en-US" sz="2000" baseline="30000" dirty="0"/>
              <a:t>  </a:t>
            </a:r>
            <a:r>
              <a:rPr lang="en-US" altLang="en-US" sz="2000" dirty="0"/>
              <a:t> is a parameter that affects the rate at which cost increases with distance between </a:t>
            </a:r>
            <a:r>
              <a:rPr lang="en-US" altLang="en-US" sz="2000" i="1" dirty="0" err="1"/>
              <a:t>i</a:t>
            </a:r>
            <a:r>
              <a:rPr lang="en-US" altLang="en-US" sz="2000" dirty="0"/>
              <a:t> and </a:t>
            </a:r>
            <a:r>
              <a:rPr lang="en-US" altLang="en-US" sz="2000" i="1" dirty="0"/>
              <a:t>j </a:t>
            </a:r>
            <a:r>
              <a:rPr lang="en-US" altLang="en-US" sz="2000" dirty="0"/>
              <a:t>(e.g. 1/d</a:t>
            </a:r>
            <a:r>
              <a:rPr lang="en-US" altLang="en-US" sz="2000" baseline="30000" dirty="0"/>
              <a:t>2</a:t>
            </a:r>
            <a:r>
              <a:rPr lang="en-US" altLang="en-US" sz="2000" i="1" dirty="0"/>
              <a:t>)</a:t>
            </a:r>
            <a:endParaRPr lang="en-US" altLang="en-US" sz="2000" dirty="0"/>
          </a:p>
        </p:txBody>
      </p:sp>
      <p:sp>
        <p:nvSpPr>
          <p:cNvPr id="6" name="TextBox 5"/>
          <p:cNvSpPr txBox="1"/>
          <p:nvPr/>
        </p:nvSpPr>
        <p:spPr>
          <a:xfrm>
            <a:off x="182880" y="6458989"/>
            <a:ext cx="3020379" cy="246221"/>
          </a:xfrm>
          <a:prstGeom prst="rect">
            <a:avLst/>
          </a:prstGeom>
          <a:noFill/>
        </p:spPr>
        <p:txBody>
          <a:bodyPr wrap="none" rtlCol="0">
            <a:spAutoFit/>
          </a:bodyPr>
          <a:lstStyle/>
          <a:p>
            <a:r>
              <a:rPr lang="en-NZ" sz="1000" dirty="0"/>
              <a:t>Source: Professor Christopher Jones, Cardiff University</a:t>
            </a:r>
          </a:p>
        </p:txBody>
      </p:sp>
    </p:spTree>
    <p:extLst>
      <p:ext uri="{BB962C8B-B14F-4D97-AF65-F5344CB8AC3E}">
        <p14:creationId xmlns:p14="http://schemas.microsoft.com/office/powerpoint/2010/main" val="31917996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12420" y="497181"/>
            <a:ext cx="9380220" cy="495300"/>
          </a:xfrm>
        </p:spPr>
        <p:txBody>
          <a:bodyPr>
            <a:noAutofit/>
          </a:bodyPr>
          <a:lstStyle/>
          <a:p>
            <a:r>
              <a:rPr lang="en-US" altLang="en-US" dirty="0"/>
              <a:t>Additional or alternative constraints</a:t>
            </a:r>
          </a:p>
        </p:txBody>
      </p:sp>
      <p:sp>
        <p:nvSpPr>
          <p:cNvPr id="22531" name="Rectangle 3"/>
          <p:cNvSpPr>
            <a:spLocks noGrp="1" noChangeArrowheads="1"/>
          </p:cNvSpPr>
          <p:nvPr>
            <p:ph type="body" idx="1"/>
          </p:nvPr>
        </p:nvSpPr>
        <p:spPr>
          <a:xfrm>
            <a:off x="312420" y="1321724"/>
            <a:ext cx="10712334" cy="5109554"/>
          </a:xfrm>
        </p:spPr>
        <p:txBody>
          <a:bodyPr>
            <a:noAutofit/>
          </a:bodyPr>
          <a:lstStyle/>
          <a:p>
            <a:r>
              <a:rPr lang="en-US" altLang="en-US" sz="2000" i="1" u="sng" dirty="0"/>
              <a:t>Attraction-constrained model</a:t>
            </a:r>
            <a:endParaRPr lang="en-US" altLang="en-US" sz="2000" i="1" dirty="0"/>
          </a:p>
          <a:p>
            <a:r>
              <a:rPr lang="en-US" altLang="en-US" sz="2000" dirty="0"/>
              <a:t>total flow at each destination known (or approximated) </a:t>
            </a:r>
          </a:p>
          <a:p>
            <a:pPr lvl="1"/>
            <a:r>
              <a:rPr lang="en-US" altLang="en-US" sz="1800" dirty="0"/>
              <a:t>use model to predict flows from each of the origins</a:t>
            </a:r>
          </a:p>
          <a:p>
            <a:pPr lvl="1"/>
            <a:r>
              <a:rPr lang="en-US" altLang="en-US" sz="1800" dirty="0"/>
              <a:t>appropriate when facilities have fixed capacities </a:t>
            </a:r>
          </a:p>
          <a:p>
            <a:pPr lvl="2"/>
            <a:r>
              <a:rPr lang="en-US" altLang="en-US" sz="1600" dirty="0"/>
              <a:t>e.g. factory employing a fixed number of workers </a:t>
            </a:r>
          </a:p>
          <a:p>
            <a:pPr lvl="2"/>
            <a:r>
              <a:rPr lang="en-US" altLang="en-US" sz="1600" dirty="0"/>
              <a:t>school taking a fixed number of students. </a:t>
            </a:r>
          </a:p>
          <a:p>
            <a:r>
              <a:rPr lang="en-US" altLang="en-US" sz="2000" i="1" u="sng" dirty="0"/>
              <a:t>production-attraction constrained model</a:t>
            </a:r>
            <a:r>
              <a:rPr lang="en-US" altLang="en-US" sz="2000" u="sng" dirty="0"/>
              <a:t> </a:t>
            </a:r>
          </a:p>
          <a:p>
            <a:r>
              <a:rPr lang="en-US" altLang="en-US" sz="2000" dirty="0"/>
              <a:t>total flows from origins and to destinations constrained</a:t>
            </a:r>
          </a:p>
          <a:p>
            <a:pPr lvl="1"/>
            <a:r>
              <a:rPr lang="en-US" altLang="en-US" sz="1800" dirty="0"/>
              <a:t>could study individual flows between each pair of origins and destinations. e.g. in </a:t>
            </a:r>
            <a:r>
              <a:rPr lang="en-US" altLang="en-US" sz="1800" i="1" dirty="0"/>
              <a:t>transport modelling</a:t>
            </a:r>
          </a:p>
          <a:p>
            <a:pPr lvl="2"/>
            <a:r>
              <a:rPr lang="en-US" altLang="en-US" sz="1600" dirty="0"/>
              <a:t>model the flows between a fixed set of employment opportunities and fixed set of residences. </a:t>
            </a:r>
          </a:p>
          <a:p>
            <a:pPr lvl="2"/>
            <a:r>
              <a:rPr lang="en-US" altLang="en-US" sz="1600" dirty="0"/>
              <a:t>could experiment with varying the cost of transport </a:t>
            </a:r>
          </a:p>
          <a:p>
            <a:pPr lvl="2">
              <a:buFontTx/>
              <a:buNone/>
            </a:pPr>
            <a:r>
              <a:rPr lang="en-US" altLang="en-US" sz="1600" dirty="0"/>
              <a:t>(assuming possible modifications to the transport system)</a:t>
            </a:r>
          </a:p>
        </p:txBody>
      </p:sp>
      <p:sp>
        <p:nvSpPr>
          <p:cNvPr id="5" name="TextBox 4"/>
          <p:cNvSpPr txBox="1"/>
          <p:nvPr/>
        </p:nvSpPr>
        <p:spPr>
          <a:xfrm>
            <a:off x="9171621" y="6554284"/>
            <a:ext cx="3020379" cy="246221"/>
          </a:xfrm>
          <a:prstGeom prst="rect">
            <a:avLst/>
          </a:prstGeom>
          <a:noFill/>
        </p:spPr>
        <p:txBody>
          <a:bodyPr wrap="none" rtlCol="0">
            <a:spAutoFit/>
          </a:bodyPr>
          <a:lstStyle/>
          <a:p>
            <a:r>
              <a:rPr lang="en-NZ" sz="1000" dirty="0"/>
              <a:t>Source: Professor Christopher Jones, Cardiff University</a:t>
            </a:r>
          </a:p>
        </p:txBody>
      </p:sp>
    </p:spTree>
    <p:extLst>
      <p:ext uri="{BB962C8B-B14F-4D97-AF65-F5344CB8AC3E}">
        <p14:creationId xmlns:p14="http://schemas.microsoft.com/office/powerpoint/2010/main" val="19212810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a:xfrm>
            <a:off x="549679" y="556953"/>
            <a:ext cx="7772400" cy="685800"/>
          </a:xfrm>
        </p:spPr>
        <p:txBody>
          <a:bodyPr>
            <a:normAutofit/>
          </a:bodyPr>
          <a:lstStyle/>
          <a:p>
            <a:r>
              <a:rPr lang="en-US" altLang="en-US" dirty="0"/>
              <a:t>More sophisticated models</a:t>
            </a:r>
          </a:p>
        </p:txBody>
      </p:sp>
      <p:sp>
        <p:nvSpPr>
          <p:cNvPr id="23556" name="Rectangle 3"/>
          <p:cNvSpPr>
            <a:spLocks noGrp="1" noChangeArrowheads="1"/>
          </p:cNvSpPr>
          <p:nvPr>
            <p:ph type="body" idx="1"/>
          </p:nvPr>
        </p:nvSpPr>
        <p:spPr>
          <a:xfrm>
            <a:off x="933797" y="1473085"/>
            <a:ext cx="9144000" cy="4114800"/>
          </a:xfrm>
        </p:spPr>
        <p:txBody>
          <a:bodyPr>
            <a:normAutofit/>
          </a:bodyPr>
          <a:lstStyle/>
          <a:p>
            <a:r>
              <a:rPr lang="en-US" altLang="en-US" sz="2000" dirty="0"/>
              <a:t>Above models are somewhat crude </a:t>
            </a:r>
          </a:p>
          <a:p>
            <a:pPr lvl="1"/>
            <a:r>
              <a:rPr lang="en-US" altLang="en-US" sz="1800" dirty="0"/>
              <a:t>lump different types of people with different patterns of purchasing </a:t>
            </a:r>
            <a:r>
              <a:rPr lang="en-US" altLang="en-US" sz="1800" dirty="0" err="1"/>
              <a:t>behaviour</a:t>
            </a:r>
            <a:r>
              <a:rPr lang="en-US" altLang="en-US" sz="1800" dirty="0"/>
              <a:t>, and different types of product, </a:t>
            </a:r>
          </a:p>
          <a:p>
            <a:pPr lvl="1"/>
            <a:r>
              <a:rPr lang="en-US" altLang="en-US" sz="1800" dirty="0"/>
              <a:t>not all products are equally attractive to particular types of people.</a:t>
            </a:r>
          </a:p>
          <a:p>
            <a:r>
              <a:rPr lang="en-US" altLang="en-US" sz="2000" dirty="0"/>
              <a:t>more effective model needs to be more disaggregated </a:t>
            </a:r>
          </a:p>
          <a:p>
            <a:r>
              <a:rPr lang="en-US" altLang="en-US" sz="2000" dirty="0"/>
              <a:t>consider different types of people and products</a:t>
            </a:r>
          </a:p>
          <a:p>
            <a:r>
              <a:rPr lang="en-US" altLang="en-US" sz="2000" dirty="0"/>
              <a:t>e.g. population modelling </a:t>
            </a:r>
          </a:p>
        </p:txBody>
      </p:sp>
      <p:sp>
        <p:nvSpPr>
          <p:cNvPr id="6" name="TextBox 5"/>
          <p:cNvSpPr txBox="1"/>
          <p:nvPr/>
        </p:nvSpPr>
        <p:spPr>
          <a:xfrm>
            <a:off x="9171621" y="6554284"/>
            <a:ext cx="3020379" cy="246221"/>
          </a:xfrm>
          <a:prstGeom prst="rect">
            <a:avLst/>
          </a:prstGeom>
          <a:noFill/>
        </p:spPr>
        <p:txBody>
          <a:bodyPr wrap="none" rtlCol="0">
            <a:spAutoFit/>
          </a:bodyPr>
          <a:lstStyle/>
          <a:p>
            <a:r>
              <a:rPr lang="en-NZ" sz="1000" dirty="0"/>
              <a:t>Source: Professor Christopher Jones, Cardiff University</a:t>
            </a:r>
          </a:p>
        </p:txBody>
      </p:sp>
    </p:spTree>
    <p:extLst>
      <p:ext uri="{BB962C8B-B14F-4D97-AF65-F5344CB8AC3E}">
        <p14:creationId xmlns:p14="http://schemas.microsoft.com/office/powerpoint/2010/main" val="4580532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5">
            <a:extLst>
              <a:ext uri="{FF2B5EF4-FFF2-40B4-BE49-F238E27FC236}">
                <a16:creationId xmlns:a16="http://schemas.microsoft.com/office/drawing/2014/main" id="{7CB17FFF-2320-48A2-83BD-FFCD7F852159}"/>
              </a:ext>
            </a:extLst>
          </p:cNvPr>
          <p:cNvSpPr>
            <a:spLocks noGrp="1"/>
          </p:cNvSpPr>
          <p:nvPr>
            <p:ph type="sldNum" sz="quarter" idx="12"/>
          </p:nvPr>
        </p:nvSpPr>
        <p:spPr>
          <a:noFill/>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fld id="{4A7D57A1-711D-496F-9357-F3B8607D860F}" type="slidenum">
              <a:rPr lang="en-US" altLang="en-US" sz="1400" b="0"/>
              <a:pPr/>
              <a:t>26</a:t>
            </a:fld>
            <a:endParaRPr lang="en-US" altLang="en-US" sz="1400" b="0"/>
          </a:p>
        </p:txBody>
      </p:sp>
      <p:sp>
        <p:nvSpPr>
          <p:cNvPr id="24579" name="Rectangle 2">
            <a:extLst>
              <a:ext uri="{FF2B5EF4-FFF2-40B4-BE49-F238E27FC236}">
                <a16:creationId xmlns:a16="http://schemas.microsoft.com/office/drawing/2014/main" id="{6C4BEB38-3504-407B-92E2-65E329E0185B}"/>
              </a:ext>
            </a:extLst>
          </p:cNvPr>
          <p:cNvSpPr>
            <a:spLocks noGrp="1" noChangeArrowheads="1"/>
          </p:cNvSpPr>
          <p:nvPr>
            <p:ph type="title"/>
          </p:nvPr>
        </p:nvSpPr>
        <p:spPr>
          <a:xfrm>
            <a:off x="394283" y="528506"/>
            <a:ext cx="10273717" cy="746621"/>
          </a:xfrm>
        </p:spPr>
        <p:txBody>
          <a:bodyPr>
            <a:normAutofit/>
          </a:bodyPr>
          <a:lstStyle/>
          <a:p>
            <a:r>
              <a:rPr lang="en-US" altLang="en-US" sz="3200" dirty="0">
                <a:latin typeface="Arial" panose="020B0604020202020204" pitchFamily="34" charset="0"/>
              </a:rPr>
              <a:t>Birkin et al (1995) propose following model</a:t>
            </a:r>
          </a:p>
        </p:txBody>
      </p:sp>
      <p:sp>
        <p:nvSpPr>
          <p:cNvPr id="24580" name="Rectangle 3">
            <a:extLst>
              <a:ext uri="{FF2B5EF4-FFF2-40B4-BE49-F238E27FC236}">
                <a16:creationId xmlns:a16="http://schemas.microsoft.com/office/drawing/2014/main" id="{E511F921-FDC3-4887-B714-7CBF61E7EE2F}"/>
              </a:ext>
            </a:extLst>
          </p:cNvPr>
          <p:cNvSpPr>
            <a:spLocks noGrp="1" noChangeArrowheads="1"/>
          </p:cNvSpPr>
          <p:nvPr>
            <p:ph type="body" idx="1"/>
          </p:nvPr>
        </p:nvSpPr>
        <p:spPr>
          <a:xfrm>
            <a:off x="318782" y="1400961"/>
            <a:ext cx="11111917" cy="5318621"/>
          </a:xfrm>
        </p:spPr>
        <p:txBody>
          <a:bodyPr>
            <a:normAutofit fontScale="92500" lnSpcReduction="20000"/>
          </a:bodyPr>
          <a:lstStyle/>
          <a:p>
            <a:r>
              <a:rPr lang="en-US" altLang="en-US" sz="2000" i="1" dirty="0" err="1">
                <a:latin typeface="Arial" panose="020B0604020202020204" pitchFamily="34" charset="0"/>
              </a:rPr>
              <a:t>T</a:t>
            </a:r>
            <a:r>
              <a:rPr lang="en-US" altLang="en-US" sz="2000" i="1" baseline="-25000" dirty="0" err="1">
                <a:latin typeface="Arial" panose="020B0604020202020204" pitchFamily="34" charset="0"/>
              </a:rPr>
              <a:t>ij</a:t>
            </a:r>
            <a:r>
              <a:rPr lang="en-US" altLang="en-US" sz="2000" i="1" baseline="30000" dirty="0" err="1">
                <a:latin typeface="Arial" panose="020B0604020202020204" pitchFamily="34" charset="0"/>
              </a:rPr>
              <a:t>kmn</a:t>
            </a:r>
            <a:r>
              <a:rPr lang="en-US" altLang="en-US" sz="2000" i="1" baseline="30000" dirty="0">
                <a:latin typeface="Arial" panose="020B0604020202020204" pitchFamily="34" charset="0"/>
              </a:rPr>
              <a:t>  </a:t>
            </a:r>
            <a:r>
              <a:rPr lang="en-US" altLang="en-US" sz="2000" i="1" dirty="0">
                <a:latin typeface="Arial" panose="020B0604020202020204" pitchFamily="34" charset="0"/>
              </a:rPr>
              <a:t>=  </a:t>
            </a:r>
            <a:r>
              <a:rPr lang="en-US" altLang="en-US" sz="2000" i="1" dirty="0" err="1">
                <a:latin typeface="Arial" panose="020B0604020202020204" pitchFamily="34" charset="0"/>
              </a:rPr>
              <a:t>A</a:t>
            </a:r>
            <a:r>
              <a:rPr lang="en-US" altLang="en-US" sz="2000" i="1" baseline="-25000" dirty="0" err="1">
                <a:latin typeface="Arial" panose="020B0604020202020204" pitchFamily="34" charset="0"/>
              </a:rPr>
              <a:t>i</a:t>
            </a:r>
            <a:r>
              <a:rPr lang="en-US" altLang="en-US" sz="2000" i="1" baseline="30000" dirty="0" err="1">
                <a:latin typeface="Arial" panose="020B0604020202020204" pitchFamily="34" charset="0"/>
              </a:rPr>
              <a:t>kn</a:t>
            </a:r>
            <a:r>
              <a:rPr lang="en-US" altLang="en-US" sz="2000" i="1" baseline="30000" dirty="0">
                <a:latin typeface="Arial" panose="020B0604020202020204" pitchFamily="34" charset="0"/>
              </a:rPr>
              <a:t> </a:t>
            </a:r>
            <a:r>
              <a:rPr lang="en-US" altLang="en-US" sz="2000" i="1" dirty="0" err="1">
                <a:latin typeface="Arial" panose="020B0604020202020204" pitchFamily="34" charset="0"/>
              </a:rPr>
              <a:t>O</a:t>
            </a:r>
            <a:r>
              <a:rPr lang="en-US" altLang="en-US" sz="2000" i="1" baseline="-25000" dirty="0" err="1">
                <a:latin typeface="Arial" panose="020B0604020202020204" pitchFamily="34" charset="0"/>
              </a:rPr>
              <a:t>i</a:t>
            </a:r>
            <a:r>
              <a:rPr lang="en-US" altLang="en-US" sz="2000" i="1" baseline="30000" dirty="0" err="1">
                <a:latin typeface="Arial" panose="020B0604020202020204" pitchFamily="34" charset="0"/>
              </a:rPr>
              <a:t>km</a:t>
            </a:r>
            <a:r>
              <a:rPr lang="en-US" altLang="en-US" sz="2000" i="1" dirty="0">
                <a:latin typeface="Arial" panose="020B0604020202020204" pitchFamily="34" charset="0"/>
              </a:rPr>
              <a:t> </a:t>
            </a:r>
            <a:r>
              <a:rPr lang="en-US" altLang="en-US" sz="2000" i="1" dirty="0">
                <a:latin typeface="Symbol" panose="05050102010706020507" pitchFamily="18" charset="2"/>
              </a:rPr>
              <a:t>q</a:t>
            </a:r>
            <a:r>
              <a:rPr lang="en-US" altLang="en-US" sz="2000" i="1" baseline="-25000" dirty="0">
                <a:latin typeface="Arial" panose="020B0604020202020204" pitchFamily="34" charset="0"/>
              </a:rPr>
              <a:t> </a:t>
            </a:r>
            <a:r>
              <a:rPr lang="en-US" altLang="en-US" sz="2000" i="1" baseline="-25000" dirty="0" err="1">
                <a:latin typeface="Arial" panose="020B0604020202020204" pitchFamily="34" charset="0"/>
              </a:rPr>
              <a:t>j</a:t>
            </a:r>
            <a:r>
              <a:rPr lang="en-US" altLang="en-US" sz="2000" i="1" baseline="30000" dirty="0" err="1">
                <a:latin typeface="Arial" panose="020B0604020202020204" pitchFamily="34" charset="0"/>
              </a:rPr>
              <a:t>mn</a:t>
            </a:r>
            <a:r>
              <a:rPr lang="en-US" altLang="en-US" sz="2000" i="1" dirty="0">
                <a:latin typeface="Arial" panose="020B0604020202020204" pitchFamily="34" charset="0"/>
              </a:rPr>
              <a:t> </a:t>
            </a:r>
            <a:r>
              <a:rPr lang="en-US" altLang="en-US" sz="2000" i="1" dirty="0" err="1">
                <a:latin typeface="Arial" panose="020B0604020202020204" pitchFamily="34" charset="0"/>
              </a:rPr>
              <a:t>W</a:t>
            </a:r>
            <a:r>
              <a:rPr lang="en-US" altLang="en-US" sz="2000" i="1" baseline="-25000" dirty="0" err="1">
                <a:latin typeface="Arial" panose="020B0604020202020204" pitchFamily="34" charset="0"/>
              </a:rPr>
              <a:t>j</a:t>
            </a:r>
            <a:r>
              <a:rPr lang="en-US" altLang="en-US" sz="2000" i="1" baseline="30000" dirty="0" err="1">
                <a:latin typeface="Arial" panose="020B0604020202020204" pitchFamily="34" charset="0"/>
              </a:rPr>
              <a:t>m</a:t>
            </a:r>
            <a:r>
              <a:rPr lang="en-US" altLang="en-US" sz="2000" baseline="30000" dirty="0">
                <a:latin typeface="Arial" panose="020B0604020202020204" pitchFamily="34" charset="0"/>
              </a:rPr>
              <a:t> </a:t>
            </a:r>
            <a:r>
              <a:rPr lang="en-US" altLang="en-US" sz="2000" dirty="0">
                <a:latin typeface="Arial" panose="020B0604020202020204" pitchFamily="34" charset="0"/>
              </a:rPr>
              <a:t>exp</a:t>
            </a:r>
            <a:r>
              <a:rPr lang="en-US" altLang="en-US" sz="2000" i="1" dirty="0">
                <a:latin typeface="Arial" panose="020B0604020202020204" pitchFamily="34" charset="0"/>
              </a:rPr>
              <a:t>(-</a:t>
            </a:r>
            <a:r>
              <a:rPr lang="en-US" altLang="en-US" sz="2000" i="1" dirty="0" err="1">
                <a:latin typeface="Symbol" panose="05050102010706020507" pitchFamily="18" charset="2"/>
              </a:rPr>
              <a:t>b</a:t>
            </a:r>
            <a:r>
              <a:rPr lang="en-US" altLang="en-US" sz="2000" i="1" baseline="-25000" dirty="0" err="1">
                <a:latin typeface="Arial" panose="020B0604020202020204" pitchFamily="34" charset="0"/>
              </a:rPr>
              <a:t>i</a:t>
            </a:r>
            <a:r>
              <a:rPr lang="en-US" altLang="en-US" sz="2000" i="1" baseline="30000" dirty="0" err="1">
                <a:latin typeface="Arial" panose="020B0604020202020204" pitchFamily="34" charset="0"/>
              </a:rPr>
              <a:t>k</a:t>
            </a:r>
            <a:r>
              <a:rPr lang="en-US" altLang="en-US" sz="2000" i="1" dirty="0" err="1">
                <a:latin typeface="Arial" panose="020B0604020202020204" pitchFamily="34" charset="0"/>
              </a:rPr>
              <a:t>c</a:t>
            </a:r>
            <a:r>
              <a:rPr lang="en-US" altLang="en-US" sz="2000" i="1" baseline="-25000" dirty="0" err="1">
                <a:latin typeface="Arial" panose="020B0604020202020204" pitchFamily="34" charset="0"/>
              </a:rPr>
              <a:t>ij</a:t>
            </a:r>
            <a:r>
              <a:rPr lang="en-US" altLang="en-US" sz="2000" dirty="0">
                <a:latin typeface="Arial" panose="020B0604020202020204" pitchFamily="34" charset="0"/>
              </a:rPr>
              <a:t>)</a:t>
            </a:r>
            <a:endParaRPr lang="en-US" altLang="en-US" sz="2000" baseline="30000" dirty="0">
              <a:latin typeface="Arial" panose="020B0604020202020204" pitchFamily="34" charset="0"/>
            </a:endParaRPr>
          </a:p>
          <a:p>
            <a:endParaRPr lang="en-US" altLang="en-US" sz="2000" dirty="0">
              <a:latin typeface="Arial" panose="020B0604020202020204" pitchFamily="34" charset="0"/>
            </a:endParaRPr>
          </a:p>
          <a:p>
            <a:r>
              <a:rPr lang="en-US" altLang="en-US" sz="2000" i="1" dirty="0" err="1">
                <a:latin typeface="Arial" panose="020B0604020202020204" pitchFamily="34" charset="0"/>
              </a:rPr>
              <a:t>i</a:t>
            </a:r>
            <a:r>
              <a:rPr lang="en-US" altLang="en-US" sz="2000" dirty="0">
                <a:latin typeface="Arial" panose="020B0604020202020204" pitchFamily="34" charset="0"/>
              </a:rPr>
              <a:t>   a small geographical area (ED, postcode, postal sector..)</a:t>
            </a:r>
          </a:p>
          <a:p>
            <a:r>
              <a:rPr lang="en-US" altLang="en-US" sz="2000" i="1" dirty="0">
                <a:latin typeface="Arial" panose="020B0604020202020204" pitchFamily="34" charset="0"/>
              </a:rPr>
              <a:t>j</a:t>
            </a:r>
            <a:r>
              <a:rPr lang="en-US" altLang="en-US" sz="2000" dirty="0">
                <a:latin typeface="Arial" panose="020B0604020202020204" pitchFamily="34" charset="0"/>
              </a:rPr>
              <a:t>    retail outlet destination</a:t>
            </a:r>
          </a:p>
          <a:p>
            <a:r>
              <a:rPr lang="en-US" altLang="en-US" sz="2000" i="1" dirty="0">
                <a:latin typeface="Arial" panose="020B0604020202020204" pitchFamily="34" charset="0"/>
              </a:rPr>
              <a:t>k</a:t>
            </a:r>
            <a:r>
              <a:rPr lang="en-US" altLang="en-US" sz="2000" dirty="0">
                <a:latin typeface="Arial" panose="020B0604020202020204" pitchFamily="34" charset="0"/>
              </a:rPr>
              <a:t>   type of person</a:t>
            </a:r>
          </a:p>
          <a:p>
            <a:r>
              <a:rPr lang="en-US" altLang="en-US" sz="2000" i="1" dirty="0">
                <a:latin typeface="Arial" panose="020B0604020202020204" pitchFamily="34" charset="0"/>
              </a:rPr>
              <a:t>m</a:t>
            </a:r>
            <a:r>
              <a:rPr lang="en-US" altLang="en-US" sz="2000" dirty="0">
                <a:latin typeface="Arial" panose="020B0604020202020204" pitchFamily="34" charset="0"/>
              </a:rPr>
              <a:t>   type of product</a:t>
            </a:r>
          </a:p>
          <a:p>
            <a:r>
              <a:rPr lang="en-US" altLang="en-US" sz="2000" i="1" dirty="0">
                <a:latin typeface="Arial" panose="020B0604020202020204" pitchFamily="34" charset="0"/>
              </a:rPr>
              <a:t>n</a:t>
            </a:r>
            <a:r>
              <a:rPr lang="en-US" altLang="en-US" sz="2000" dirty="0">
                <a:latin typeface="Arial" panose="020B0604020202020204" pitchFamily="34" charset="0"/>
              </a:rPr>
              <a:t>   particular retail </a:t>
            </a:r>
            <a:r>
              <a:rPr lang="en-US" altLang="en-US" sz="2000" dirty="0" err="1">
                <a:latin typeface="Arial" panose="020B0604020202020204" pitchFamily="34" charset="0"/>
              </a:rPr>
              <a:t>organisation</a:t>
            </a:r>
            <a:endParaRPr lang="en-US" altLang="en-US" sz="2000" dirty="0">
              <a:latin typeface="Arial" panose="020B0604020202020204" pitchFamily="34" charset="0"/>
            </a:endParaRPr>
          </a:p>
          <a:p>
            <a:endParaRPr lang="en-US" altLang="en-US" sz="2000" dirty="0">
              <a:latin typeface="Arial" panose="020B0604020202020204" pitchFamily="34" charset="0"/>
            </a:endParaRPr>
          </a:p>
          <a:p>
            <a:r>
              <a:rPr lang="en-US" altLang="en-US" sz="2000" i="1" dirty="0" err="1">
                <a:latin typeface="Arial" panose="020B0604020202020204" pitchFamily="34" charset="0"/>
              </a:rPr>
              <a:t>T</a:t>
            </a:r>
            <a:r>
              <a:rPr lang="en-US" altLang="en-US" sz="2000" i="1" baseline="-25000" dirty="0" err="1">
                <a:latin typeface="Arial" panose="020B0604020202020204" pitchFamily="34" charset="0"/>
              </a:rPr>
              <a:t>ij</a:t>
            </a:r>
            <a:r>
              <a:rPr lang="en-US" altLang="en-US" sz="2000" i="1" baseline="30000" dirty="0" err="1">
                <a:latin typeface="Arial" panose="020B0604020202020204" pitchFamily="34" charset="0"/>
              </a:rPr>
              <a:t>kmn</a:t>
            </a:r>
            <a:r>
              <a:rPr lang="en-US" altLang="en-US" sz="2000" dirty="0">
                <a:latin typeface="Arial" panose="020B0604020202020204" pitchFamily="34" charset="0"/>
              </a:rPr>
              <a:t> is the flow from </a:t>
            </a:r>
            <a:r>
              <a:rPr lang="en-US" altLang="en-US" sz="2000" i="1" dirty="0" err="1">
                <a:latin typeface="Arial" panose="020B0604020202020204" pitchFamily="34" charset="0"/>
              </a:rPr>
              <a:t>i</a:t>
            </a:r>
            <a:r>
              <a:rPr lang="en-US" altLang="en-US" sz="2000" dirty="0">
                <a:latin typeface="Arial" panose="020B0604020202020204" pitchFamily="34" charset="0"/>
              </a:rPr>
              <a:t> to </a:t>
            </a:r>
            <a:r>
              <a:rPr lang="en-US" altLang="en-US" sz="2000" i="1" dirty="0">
                <a:latin typeface="Arial" panose="020B0604020202020204" pitchFamily="34" charset="0"/>
              </a:rPr>
              <a:t>j</a:t>
            </a:r>
            <a:r>
              <a:rPr lang="en-US" altLang="en-US" sz="2000" dirty="0">
                <a:latin typeface="Arial" panose="020B0604020202020204" pitchFamily="34" charset="0"/>
              </a:rPr>
              <a:t>, comprising the take up at outlet </a:t>
            </a:r>
            <a:r>
              <a:rPr lang="en-US" altLang="en-US" sz="2000" i="1" dirty="0">
                <a:latin typeface="Arial" panose="020B0604020202020204" pitchFamily="34" charset="0"/>
              </a:rPr>
              <a:t>n</a:t>
            </a:r>
            <a:r>
              <a:rPr lang="en-US" altLang="en-US" sz="2000" dirty="0">
                <a:latin typeface="Arial" panose="020B0604020202020204" pitchFamily="34" charset="0"/>
              </a:rPr>
              <a:t> at location</a:t>
            </a:r>
            <a:r>
              <a:rPr lang="en-US" altLang="en-US" sz="2000" i="1" dirty="0">
                <a:latin typeface="Arial" panose="020B0604020202020204" pitchFamily="34" charset="0"/>
              </a:rPr>
              <a:t> j</a:t>
            </a:r>
            <a:r>
              <a:rPr lang="en-US" altLang="en-US" sz="2000" dirty="0">
                <a:latin typeface="Arial" panose="020B0604020202020204" pitchFamily="34" charset="0"/>
              </a:rPr>
              <a:t> of product </a:t>
            </a:r>
            <a:r>
              <a:rPr lang="en-US" altLang="en-US" sz="2000" i="1" dirty="0">
                <a:latin typeface="Arial" panose="020B0604020202020204" pitchFamily="34" charset="0"/>
              </a:rPr>
              <a:t>m</a:t>
            </a:r>
            <a:r>
              <a:rPr lang="en-US" altLang="en-US" sz="2000" dirty="0">
                <a:latin typeface="Arial" panose="020B0604020202020204" pitchFamily="34" charset="0"/>
              </a:rPr>
              <a:t> by people of type </a:t>
            </a:r>
            <a:r>
              <a:rPr lang="en-US" altLang="en-US" sz="2000" i="1" dirty="0">
                <a:latin typeface="Arial" panose="020B0604020202020204" pitchFamily="34" charset="0"/>
              </a:rPr>
              <a:t>k</a:t>
            </a:r>
            <a:r>
              <a:rPr lang="en-US" altLang="en-US" sz="2000" dirty="0">
                <a:latin typeface="Arial" panose="020B0604020202020204" pitchFamily="34" charset="0"/>
              </a:rPr>
              <a:t> who come from origin </a:t>
            </a:r>
            <a:r>
              <a:rPr lang="en-US" altLang="en-US" sz="2000" i="1" dirty="0" err="1">
                <a:latin typeface="Arial" panose="020B0604020202020204" pitchFamily="34" charset="0"/>
              </a:rPr>
              <a:t>i</a:t>
            </a:r>
            <a:r>
              <a:rPr lang="en-US" altLang="en-US" sz="2000" dirty="0">
                <a:latin typeface="Arial" panose="020B0604020202020204" pitchFamily="34" charset="0"/>
              </a:rPr>
              <a:t>. </a:t>
            </a:r>
          </a:p>
          <a:p>
            <a:r>
              <a:rPr lang="en-US" altLang="en-US" sz="2000" i="1" dirty="0" err="1">
                <a:latin typeface="Arial" panose="020B0604020202020204" pitchFamily="34" charset="0"/>
              </a:rPr>
              <a:t>O</a:t>
            </a:r>
            <a:r>
              <a:rPr lang="en-US" altLang="en-US" sz="2000" i="1" baseline="-25000" dirty="0" err="1">
                <a:latin typeface="Arial" panose="020B0604020202020204" pitchFamily="34" charset="0"/>
              </a:rPr>
              <a:t>i</a:t>
            </a:r>
            <a:r>
              <a:rPr lang="en-US" altLang="en-US" sz="2000" i="1" baseline="30000" dirty="0" err="1">
                <a:latin typeface="Arial" panose="020B0604020202020204" pitchFamily="34" charset="0"/>
              </a:rPr>
              <a:t>km</a:t>
            </a:r>
            <a:r>
              <a:rPr lang="en-US" altLang="en-US" sz="2000" dirty="0">
                <a:latin typeface="Arial" panose="020B0604020202020204" pitchFamily="34" charset="0"/>
              </a:rPr>
              <a:t> is the demand at </a:t>
            </a:r>
            <a:r>
              <a:rPr lang="en-US" altLang="en-US" sz="2000" dirty="0" err="1">
                <a:latin typeface="Arial" panose="020B0604020202020204" pitchFamily="34" charset="0"/>
              </a:rPr>
              <a:t>i</a:t>
            </a:r>
            <a:r>
              <a:rPr lang="en-US" altLang="en-US" sz="2000" dirty="0">
                <a:latin typeface="Arial" panose="020B0604020202020204" pitchFamily="34" charset="0"/>
              </a:rPr>
              <a:t> for products of type m from people of type k</a:t>
            </a:r>
          </a:p>
          <a:p>
            <a:r>
              <a:rPr lang="en-US" altLang="en-US" sz="2000" i="1" dirty="0" err="1">
                <a:latin typeface="Arial" panose="020B0604020202020204" pitchFamily="34" charset="0"/>
              </a:rPr>
              <a:t>W</a:t>
            </a:r>
            <a:r>
              <a:rPr lang="en-US" altLang="en-US" sz="2000" i="1" baseline="-25000" dirty="0" err="1">
                <a:latin typeface="Arial" panose="020B0604020202020204" pitchFamily="34" charset="0"/>
              </a:rPr>
              <a:t>j</a:t>
            </a:r>
            <a:r>
              <a:rPr lang="en-US" altLang="en-US" sz="2000" i="1" baseline="30000" dirty="0" err="1">
                <a:latin typeface="Arial" panose="020B0604020202020204" pitchFamily="34" charset="0"/>
              </a:rPr>
              <a:t>m</a:t>
            </a:r>
            <a:r>
              <a:rPr lang="en-US" altLang="en-US" sz="2000" dirty="0">
                <a:latin typeface="Arial" panose="020B0604020202020204" pitchFamily="34" charset="0"/>
              </a:rPr>
              <a:t>  is the attractiveness of location </a:t>
            </a:r>
            <a:r>
              <a:rPr lang="en-US" altLang="en-US" sz="2000" i="1" dirty="0">
                <a:latin typeface="Arial" panose="020B0604020202020204" pitchFamily="34" charset="0"/>
              </a:rPr>
              <a:t>j</a:t>
            </a:r>
            <a:r>
              <a:rPr lang="en-US" altLang="en-US" sz="2000" dirty="0">
                <a:latin typeface="Arial" panose="020B0604020202020204" pitchFamily="34" charset="0"/>
              </a:rPr>
              <a:t> for products of type </a:t>
            </a:r>
            <a:r>
              <a:rPr lang="en-US" altLang="en-US" sz="2000" i="1" dirty="0">
                <a:latin typeface="Arial" panose="020B0604020202020204" pitchFamily="34" charset="0"/>
              </a:rPr>
              <a:t>m</a:t>
            </a:r>
          </a:p>
          <a:p>
            <a:r>
              <a:rPr lang="en-US" altLang="en-US" sz="2000" i="1" dirty="0">
                <a:latin typeface="Symbol" panose="05050102010706020507" pitchFamily="18" charset="2"/>
              </a:rPr>
              <a:t>q</a:t>
            </a:r>
            <a:r>
              <a:rPr lang="en-US" altLang="en-US" sz="2000" i="1" baseline="-25000" dirty="0">
                <a:latin typeface="Arial" panose="020B0604020202020204" pitchFamily="34" charset="0"/>
              </a:rPr>
              <a:t> </a:t>
            </a:r>
            <a:r>
              <a:rPr lang="en-US" altLang="en-US" sz="2000" i="1" baseline="-25000" dirty="0" err="1">
                <a:latin typeface="Arial" panose="020B0604020202020204" pitchFamily="34" charset="0"/>
              </a:rPr>
              <a:t>j</a:t>
            </a:r>
            <a:r>
              <a:rPr lang="en-US" altLang="en-US" sz="2000" i="1" baseline="30000" dirty="0" err="1">
                <a:latin typeface="Arial" panose="020B0604020202020204" pitchFamily="34" charset="0"/>
              </a:rPr>
              <a:t>mn</a:t>
            </a:r>
            <a:r>
              <a:rPr lang="en-US" altLang="en-US" sz="2000" i="1" dirty="0">
                <a:latin typeface="Arial" panose="020B0604020202020204" pitchFamily="34" charset="0"/>
              </a:rPr>
              <a:t> </a:t>
            </a:r>
            <a:r>
              <a:rPr lang="en-US" altLang="en-US" sz="2000" dirty="0">
                <a:latin typeface="Arial" panose="020B0604020202020204" pitchFamily="34" charset="0"/>
              </a:rPr>
              <a:t>is the additional attractiveness for product </a:t>
            </a:r>
            <a:r>
              <a:rPr lang="en-US" altLang="en-US" sz="2000" i="1" dirty="0">
                <a:latin typeface="Arial" panose="020B0604020202020204" pitchFamily="34" charset="0"/>
              </a:rPr>
              <a:t>m</a:t>
            </a:r>
            <a:r>
              <a:rPr lang="en-US" altLang="en-US" sz="2000" dirty="0">
                <a:latin typeface="Arial" panose="020B0604020202020204" pitchFamily="34" charset="0"/>
              </a:rPr>
              <a:t> of retail outlet </a:t>
            </a:r>
            <a:r>
              <a:rPr lang="en-US" altLang="en-US" sz="2000" i="1" dirty="0">
                <a:latin typeface="Arial" panose="020B0604020202020204" pitchFamily="34" charset="0"/>
              </a:rPr>
              <a:t>n</a:t>
            </a:r>
            <a:endParaRPr lang="en-US" altLang="en-US" sz="2000" dirty="0">
              <a:latin typeface="Arial" panose="020B0604020202020204" pitchFamily="34" charset="0"/>
            </a:endParaRPr>
          </a:p>
          <a:p>
            <a:r>
              <a:rPr lang="en-US" altLang="en-US" sz="2000" i="1" dirty="0" err="1">
                <a:latin typeface="Arial" panose="020B0604020202020204" pitchFamily="34" charset="0"/>
              </a:rPr>
              <a:t>c</a:t>
            </a:r>
            <a:r>
              <a:rPr lang="en-US" altLang="en-US" sz="2000" i="1" baseline="-25000" dirty="0" err="1">
                <a:latin typeface="Arial" panose="020B0604020202020204" pitchFamily="34" charset="0"/>
              </a:rPr>
              <a:t>ij</a:t>
            </a:r>
            <a:r>
              <a:rPr lang="en-US" altLang="en-US" sz="2000" i="1" baseline="-25000" dirty="0">
                <a:latin typeface="Arial" panose="020B0604020202020204" pitchFamily="34" charset="0"/>
              </a:rPr>
              <a:t>  </a:t>
            </a:r>
            <a:r>
              <a:rPr lang="en-US" altLang="en-US" sz="2000" dirty="0">
                <a:latin typeface="Arial" panose="020B0604020202020204" pitchFamily="34" charset="0"/>
              </a:rPr>
              <a:t>is the travel time from </a:t>
            </a:r>
            <a:r>
              <a:rPr lang="en-US" altLang="en-US" sz="2000" i="1" dirty="0" err="1">
                <a:latin typeface="Arial" panose="020B0604020202020204" pitchFamily="34" charset="0"/>
              </a:rPr>
              <a:t>i</a:t>
            </a:r>
            <a:r>
              <a:rPr lang="en-US" altLang="en-US" sz="2000" dirty="0">
                <a:latin typeface="Arial" panose="020B0604020202020204" pitchFamily="34" charset="0"/>
              </a:rPr>
              <a:t> to </a:t>
            </a:r>
            <a:r>
              <a:rPr lang="en-US" altLang="en-US" sz="2000" i="1" dirty="0">
                <a:latin typeface="Arial" panose="020B0604020202020204" pitchFamily="34" charset="0"/>
              </a:rPr>
              <a:t>j</a:t>
            </a:r>
            <a:endParaRPr lang="en-US" altLang="en-US" sz="2000" dirty="0">
              <a:latin typeface="Arial" panose="020B0604020202020204" pitchFamily="34" charset="0"/>
            </a:endParaRPr>
          </a:p>
          <a:p>
            <a:r>
              <a:rPr lang="en-US" altLang="en-US" sz="2000" i="1" dirty="0">
                <a:latin typeface="Arial" panose="020B0604020202020204" pitchFamily="34" charset="0"/>
              </a:rPr>
              <a:t>-</a:t>
            </a:r>
            <a:r>
              <a:rPr lang="en-US" altLang="en-US" sz="2000" i="1" dirty="0" err="1">
                <a:latin typeface="Symbol" panose="05050102010706020507" pitchFamily="18" charset="2"/>
              </a:rPr>
              <a:t>b</a:t>
            </a:r>
            <a:r>
              <a:rPr lang="en-US" altLang="en-US" sz="2000" i="1" baseline="-25000" dirty="0" err="1">
                <a:latin typeface="Arial" panose="020B0604020202020204" pitchFamily="34" charset="0"/>
              </a:rPr>
              <a:t>i</a:t>
            </a:r>
            <a:r>
              <a:rPr lang="en-US" altLang="en-US" sz="2000" i="1" baseline="30000" dirty="0" err="1">
                <a:latin typeface="Arial" panose="020B0604020202020204" pitchFamily="34" charset="0"/>
              </a:rPr>
              <a:t>k</a:t>
            </a:r>
            <a:r>
              <a:rPr lang="en-US" altLang="en-US" sz="2000" dirty="0">
                <a:latin typeface="Arial" panose="020B0604020202020204" pitchFamily="34" charset="0"/>
              </a:rPr>
              <a:t>  is a distance deterrence factor for a person of type </a:t>
            </a:r>
            <a:r>
              <a:rPr lang="en-US" altLang="en-US" sz="2000" i="1" dirty="0">
                <a:latin typeface="Arial" panose="020B0604020202020204" pitchFamily="34" charset="0"/>
              </a:rPr>
              <a:t>k</a:t>
            </a:r>
            <a:r>
              <a:rPr lang="en-US" altLang="en-US" sz="2000" dirty="0">
                <a:latin typeface="Arial" panose="020B0604020202020204" pitchFamily="34" charset="0"/>
              </a:rPr>
              <a:t> travelling from </a:t>
            </a:r>
            <a:r>
              <a:rPr lang="en-US" altLang="en-US" sz="2000" i="1" dirty="0" err="1">
                <a:latin typeface="Arial" panose="020B0604020202020204" pitchFamily="34" charset="0"/>
              </a:rPr>
              <a:t>i</a:t>
            </a:r>
            <a:endParaRPr lang="en-US" altLang="en-US" i="1" dirty="0">
              <a:latin typeface="Arial" panose="020B060402020202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a:xfrm>
            <a:off x="870758" y="723207"/>
            <a:ext cx="7772400" cy="742950"/>
          </a:xfrm>
        </p:spPr>
        <p:txBody>
          <a:bodyPr>
            <a:normAutofit/>
          </a:bodyPr>
          <a:lstStyle/>
          <a:p>
            <a:r>
              <a:rPr lang="en-US" altLang="en-US" dirty="0"/>
              <a:t>Model Calibration</a:t>
            </a:r>
          </a:p>
        </p:txBody>
      </p:sp>
      <p:sp>
        <p:nvSpPr>
          <p:cNvPr id="25604" name="Rectangle 3"/>
          <p:cNvSpPr>
            <a:spLocks noGrp="1" noChangeArrowheads="1"/>
          </p:cNvSpPr>
          <p:nvPr>
            <p:ph type="body" idx="1"/>
          </p:nvPr>
        </p:nvSpPr>
        <p:spPr>
          <a:xfrm>
            <a:off x="870758" y="2211185"/>
            <a:ext cx="9144000" cy="3159529"/>
          </a:xfrm>
        </p:spPr>
        <p:txBody>
          <a:bodyPr/>
          <a:lstStyle/>
          <a:p>
            <a:r>
              <a:rPr lang="en-US" altLang="en-US" sz="2000" dirty="0"/>
              <a:t>We need to obtain some real data to describe the demand and attraction and hence estimate the value for a parameter such as b. </a:t>
            </a:r>
          </a:p>
          <a:p>
            <a:r>
              <a:rPr lang="en-US" altLang="en-US" sz="2000" dirty="0"/>
              <a:t>Method of </a:t>
            </a:r>
            <a:r>
              <a:rPr lang="en-US" altLang="en-US" sz="2000" i="1" dirty="0"/>
              <a:t>maximum likelihood estimation</a:t>
            </a:r>
            <a:r>
              <a:rPr lang="en-US" altLang="en-US" sz="2000" dirty="0"/>
              <a:t> can be used to fit the model to the data and hence obtain a value for the relevant parameter(s). </a:t>
            </a:r>
          </a:p>
          <a:p>
            <a:r>
              <a:rPr lang="en-US" altLang="en-US" sz="2000" dirty="0">
                <a:hlinkClick r:id="rId2"/>
              </a:rPr>
              <a:t>https://towardsdatascience.com/a-gentle-introduction-to-maximum-likelihood-estimation-9fbff27ea12f</a:t>
            </a:r>
            <a:endParaRPr lang="en-US" altLang="en-US" sz="2000" dirty="0"/>
          </a:p>
          <a:p>
            <a:endParaRPr lang="en-US" altLang="en-US" dirty="0"/>
          </a:p>
        </p:txBody>
      </p:sp>
      <p:sp>
        <p:nvSpPr>
          <p:cNvPr id="6" name="TextBox 5"/>
          <p:cNvSpPr txBox="1"/>
          <p:nvPr/>
        </p:nvSpPr>
        <p:spPr>
          <a:xfrm>
            <a:off x="9171621" y="6554284"/>
            <a:ext cx="3020379" cy="246221"/>
          </a:xfrm>
          <a:prstGeom prst="rect">
            <a:avLst/>
          </a:prstGeom>
          <a:noFill/>
        </p:spPr>
        <p:txBody>
          <a:bodyPr wrap="none" rtlCol="0">
            <a:spAutoFit/>
          </a:bodyPr>
          <a:lstStyle/>
          <a:p>
            <a:r>
              <a:rPr lang="en-NZ" sz="1000" dirty="0"/>
              <a:t>Source: Professor Christopher Jones, Cardiff University</a:t>
            </a:r>
          </a:p>
        </p:txBody>
      </p:sp>
    </p:spTree>
    <p:extLst>
      <p:ext uri="{BB962C8B-B14F-4D97-AF65-F5344CB8AC3E}">
        <p14:creationId xmlns:p14="http://schemas.microsoft.com/office/powerpoint/2010/main" val="12081161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39189" y="390699"/>
            <a:ext cx="7772400" cy="552450"/>
          </a:xfrm>
        </p:spPr>
        <p:txBody>
          <a:bodyPr>
            <a:noAutofit/>
          </a:bodyPr>
          <a:lstStyle/>
          <a:p>
            <a:r>
              <a:rPr lang="en-US" altLang="en-US" dirty="0"/>
              <a:t>Calibration Data</a:t>
            </a:r>
          </a:p>
        </p:txBody>
      </p:sp>
      <p:sp>
        <p:nvSpPr>
          <p:cNvPr id="26627" name="Rectangle 3"/>
          <p:cNvSpPr>
            <a:spLocks noGrp="1" noChangeArrowheads="1"/>
          </p:cNvSpPr>
          <p:nvPr>
            <p:ph type="body" idx="1"/>
          </p:nvPr>
        </p:nvSpPr>
        <p:spPr>
          <a:xfrm>
            <a:off x="439189" y="1354975"/>
            <a:ext cx="10529456" cy="5089814"/>
          </a:xfrm>
        </p:spPr>
        <p:txBody>
          <a:bodyPr>
            <a:noAutofit/>
          </a:bodyPr>
          <a:lstStyle/>
          <a:p>
            <a:r>
              <a:rPr lang="en-US" altLang="en-US" sz="2000" dirty="0"/>
              <a:t>Real data on exact sums of money spent is not often available, so need ways to estimate.</a:t>
            </a:r>
          </a:p>
          <a:p>
            <a:r>
              <a:rPr lang="en-US" altLang="en-US" sz="2000" dirty="0"/>
              <a:t>Demand</a:t>
            </a:r>
          </a:p>
          <a:p>
            <a:pPr lvl="1"/>
            <a:r>
              <a:rPr lang="en-US" altLang="en-US" sz="1800" dirty="0"/>
              <a:t>geodemographic classifications of post codes</a:t>
            </a:r>
          </a:p>
          <a:p>
            <a:pPr lvl="2"/>
            <a:r>
              <a:rPr lang="en-US" altLang="en-US" sz="1600" dirty="0"/>
              <a:t>based on census data, “official” market surveys, questionnaires, direct data such as from store cards or official registration of purchase (cars)</a:t>
            </a:r>
          </a:p>
          <a:p>
            <a:r>
              <a:rPr lang="en-US" altLang="en-US" sz="2000" dirty="0"/>
              <a:t>Attraction</a:t>
            </a:r>
          </a:p>
          <a:p>
            <a:pPr lvl="1"/>
            <a:r>
              <a:rPr lang="en-US" altLang="en-US" sz="1800" dirty="0"/>
              <a:t>Data on particular products at particular shopping </a:t>
            </a:r>
            <a:r>
              <a:rPr lang="en-US" altLang="en-US" sz="1800" dirty="0" err="1"/>
              <a:t>centre</a:t>
            </a:r>
            <a:endParaRPr lang="en-US" altLang="en-US" sz="1800" dirty="0"/>
          </a:p>
          <a:p>
            <a:pPr lvl="2">
              <a:buFontTx/>
              <a:buChar char="-"/>
            </a:pPr>
            <a:r>
              <a:rPr lang="en-US" altLang="en-US" sz="1600" dirty="0"/>
              <a:t>from direct observation or Yellow Pages </a:t>
            </a:r>
            <a:r>
              <a:rPr lang="en-US" altLang="en-US" sz="1600" dirty="0" err="1"/>
              <a:t>etc</a:t>
            </a:r>
            <a:endParaRPr lang="en-US" altLang="en-US" sz="1600" dirty="0"/>
          </a:p>
          <a:p>
            <a:pPr lvl="1"/>
            <a:r>
              <a:rPr lang="en-US" altLang="en-US" sz="1800" dirty="0"/>
              <a:t>The physical size of outlets selling a specific product.</a:t>
            </a:r>
          </a:p>
          <a:p>
            <a:pPr lvl="2"/>
            <a:r>
              <a:rPr lang="en-US" altLang="en-US" sz="1600" dirty="0"/>
              <a:t>Commercial data, annual reports, direct observation</a:t>
            </a:r>
          </a:p>
          <a:p>
            <a:pPr lvl="1"/>
            <a:r>
              <a:rPr lang="en-US" altLang="en-US" sz="1800" dirty="0"/>
              <a:t>The extent to which a particular vendor can attract custom relative to its competitors (independently of the size factor).</a:t>
            </a:r>
          </a:p>
          <a:p>
            <a:pPr lvl="2"/>
            <a:r>
              <a:rPr lang="en-US" altLang="en-US" sz="1600" dirty="0"/>
              <a:t>company reports of sales</a:t>
            </a:r>
          </a:p>
        </p:txBody>
      </p:sp>
      <p:sp>
        <p:nvSpPr>
          <p:cNvPr id="5" name="TextBox 4"/>
          <p:cNvSpPr txBox="1"/>
          <p:nvPr/>
        </p:nvSpPr>
        <p:spPr>
          <a:xfrm>
            <a:off x="9171621" y="6554284"/>
            <a:ext cx="3020379" cy="246221"/>
          </a:xfrm>
          <a:prstGeom prst="rect">
            <a:avLst/>
          </a:prstGeom>
          <a:noFill/>
        </p:spPr>
        <p:txBody>
          <a:bodyPr wrap="none" rtlCol="0">
            <a:spAutoFit/>
          </a:bodyPr>
          <a:lstStyle/>
          <a:p>
            <a:r>
              <a:rPr lang="en-NZ" sz="1000" dirty="0"/>
              <a:t>Source: Professor Christopher Jones, Cardiff University</a:t>
            </a:r>
          </a:p>
        </p:txBody>
      </p:sp>
    </p:spTree>
    <p:extLst>
      <p:ext uri="{BB962C8B-B14F-4D97-AF65-F5344CB8AC3E}">
        <p14:creationId xmlns:p14="http://schemas.microsoft.com/office/powerpoint/2010/main" val="34895527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462" y="345390"/>
            <a:ext cx="8979196" cy="5174262"/>
          </a:xfrm>
          <a:prstGeom prst="rect">
            <a:avLst/>
          </a:prstGeom>
        </p:spPr>
      </p:pic>
      <p:sp>
        <p:nvSpPr>
          <p:cNvPr id="3" name="TextBox 2"/>
          <p:cNvSpPr txBox="1"/>
          <p:nvPr/>
        </p:nvSpPr>
        <p:spPr>
          <a:xfrm>
            <a:off x="448888" y="6201295"/>
            <a:ext cx="7017434" cy="469359"/>
          </a:xfrm>
          <a:prstGeom prst="rect">
            <a:avLst/>
          </a:prstGeom>
          <a:noFill/>
        </p:spPr>
        <p:txBody>
          <a:bodyPr wrap="none" rtlCol="0">
            <a:spAutoFit/>
          </a:bodyPr>
          <a:lstStyle/>
          <a:p>
            <a:r>
              <a:rPr lang="en-NZ" sz="1400" dirty="0"/>
              <a:t>Location-Allocation Network Analysis - Which Distribution Centre Best Serves Each Customer?</a:t>
            </a:r>
            <a:endParaRPr lang="en-NZ" sz="1050" dirty="0"/>
          </a:p>
          <a:p>
            <a:r>
              <a:rPr lang="en-NZ" sz="1050" dirty="0"/>
              <a:t>Source: http://melissathrush.blogspot.com/2017/10/gis-5935-lab-6-location-allocation.html</a:t>
            </a:r>
          </a:p>
        </p:txBody>
      </p:sp>
      <p:sp>
        <p:nvSpPr>
          <p:cNvPr id="4" name="Rounded Rectangle 3"/>
          <p:cNvSpPr/>
          <p:nvPr/>
        </p:nvSpPr>
        <p:spPr>
          <a:xfrm>
            <a:off x="9490364" y="5530519"/>
            <a:ext cx="2468880" cy="98090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NZ" sz="1600" dirty="0"/>
              <a:t>Paths and distances between individual points</a:t>
            </a:r>
          </a:p>
        </p:txBody>
      </p:sp>
      <p:sp>
        <p:nvSpPr>
          <p:cNvPr id="5" name="Rounded Rectangle 4"/>
          <p:cNvSpPr/>
          <p:nvPr/>
        </p:nvSpPr>
        <p:spPr>
          <a:xfrm>
            <a:off x="9490364" y="3893366"/>
            <a:ext cx="2468880" cy="98090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NZ" sz="1600" dirty="0"/>
              <a:t>All the locations within a specified distance of a specific centre</a:t>
            </a:r>
          </a:p>
        </p:txBody>
      </p:sp>
      <p:sp>
        <p:nvSpPr>
          <p:cNvPr id="6" name="Rounded Rectangle 5"/>
          <p:cNvSpPr/>
          <p:nvPr/>
        </p:nvSpPr>
        <p:spPr>
          <a:xfrm>
            <a:off x="9490364" y="1943425"/>
            <a:ext cx="2468880" cy="1332807"/>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NZ" sz="1600" dirty="0"/>
              <a:t>All the locations that are within a specified distance of a specific centre and that total some measure of demand</a:t>
            </a:r>
          </a:p>
        </p:txBody>
      </p:sp>
      <p:sp>
        <p:nvSpPr>
          <p:cNvPr id="7" name="Rounded Rectangle 6"/>
          <p:cNvSpPr/>
          <p:nvPr/>
        </p:nvSpPr>
        <p:spPr>
          <a:xfrm>
            <a:off x="9490364" y="345390"/>
            <a:ext cx="2468880" cy="980902"/>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NZ" sz="1600" dirty="0"/>
              <a:t>Allocation of locations to their best centre</a:t>
            </a:r>
          </a:p>
        </p:txBody>
      </p:sp>
      <p:cxnSp>
        <p:nvCxnSpPr>
          <p:cNvPr id="8" name="Straight Arrow Connector 7"/>
          <p:cNvCxnSpPr>
            <a:stCxn id="4" idx="0"/>
            <a:endCxn id="5" idx="2"/>
          </p:cNvCxnSpPr>
          <p:nvPr/>
        </p:nvCxnSpPr>
        <p:spPr>
          <a:xfrm flipV="1">
            <a:off x="10724804" y="4874268"/>
            <a:ext cx="0" cy="656251"/>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9" name="Straight Arrow Connector 8"/>
          <p:cNvCxnSpPr>
            <a:endCxn id="6" idx="2"/>
          </p:cNvCxnSpPr>
          <p:nvPr/>
        </p:nvCxnSpPr>
        <p:spPr>
          <a:xfrm flipV="1">
            <a:off x="10724804" y="3276232"/>
            <a:ext cx="0" cy="617136"/>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10" name="Straight Arrow Connector 9"/>
          <p:cNvCxnSpPr>
            <a:stCxn id="6" idx="0"/>
            <a:endCxn id="7" idx="2"/>
          </p:cNvCxnSpPr>
          <p:nvPr/>
        </p:nvCxnSpPr>
        <p:spPr>
          <a:xfrm flipV="1">
            <a:off x="10724804" y="1326292"/>
            <a:ext cx="0" cy="617133"/>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0174030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1234" y="326968"/>
            <a:ext cx="10131425" cy="1456267"/>
          </a:xfrm>
        </p:spPr>
        <p:txBody>
          <a:bodyPr/>
          <a:lstStyle/>
          <a:p>
            <a:r>
              <a:rPr lang="en-NZ" dirty="0"/>
              <a:t>Multi-criteria evaluation involving network modelling</a:t>
            </a:r>
          </a:p>
        </p:txBody>
      </p:sp>
      <p:sp>
        <p:nvSpPr>
          <p:cNvPr id="3" name="Content Placeholder 2"/>
          <p:cNvSpPr>
            <a:spLocks noGrp="1"/>
          </p:cNvSpPr>
          <p:nvPr>
            <p:ph idx="1"/>
          </p:nvPr>
        </p:nvSpPr>
        <p:spPr>
          <a:xfrm>
            <a:off x="685801" y="1878676"/>
            <a:ext cx="10131425" cy="4405746"/>
          </a:xfrm>
        </p:spPr>
        <p:txBody>
          <a:bodyPr/>
          <a:lstStyle/>
          <a:p>
            <a:r>
              <a:rPr lang="en-NZ" dirty="0"/>
              <a:t>In addition to more static criteria in a multi-criteria evaluation, we often have criteria that depend on network analysis</a:t>
            </a:r>
          </a:p>
          <a:p>
            <a:pPr lvl="1"/>
            <a:r>
              <a:rPr lang="en-GB" altLang="en-US" dirty="0"/>
              <a:t>e.g. site must be </a:t>
            </a:r>
          </a:p>
          <a:p>
            <a:pPr marL="1314450" lvl="2"/>
            <a:r>
              <a:rPr lang="en-GB" altLang="en-US" sz="1600" dirty="0"/>
              <a:t>in County X; </a:t>
            </a:r>
          </a:p>
          <a:p>
            <a:pPr marL="1314450" lvl="2"/>
            <a:r>
              <a:rPr lang="en-GB" altLang="en-US" sz="1600" dirty="0"/>
              <a:t>within 30 minutes travel time of place Y; </a:t>
            </a:r>
          </a:p>
          <a:p>
            <a:pPr marL="1314450" lvl="2"/>
            <a:r>
              <a:rPr lang="en-GB" altLang="en-US" sz="1600" dirty="0"/>
              <a:t>above Z metres in elevation.</a:t>
            </a:r>
          </a:p>
          <a:p>
            <a:r>
              <a:rPr lang="en-NZ" dirty="0"/>
              <a:t>There is a general problem in geospatial modelling, in which we try to calculate the cost of routes through networks.  Cost may be based on:</a:t>
            </a:r>
          </a:p>
          <a:p>
            <a:pPr lvl="1"/>
            <a:r>
              <a:rPr lang="en-NZ" dirty="0"/>
              <a:t>Distance</a:t>
            </a:r>
          </a:p>
          <a:p>
            <a:pPr lvl="1"/>
            <a:r>
              <a:rPr lang="en-NZ" dirty="0"/>
              <a:t>Travel time</a:t>
            </a:r>
          </a:p>
        </p:txBody>
      </p:sp>
      <p:sp>
        <p:nvSpPr>
          <p:cNvPr id="4" name="TextBox 3"/>
          <p:cNvSpPr txBox="1"/>
          <p:nvPr/>
        </p:nvSpPr>
        <p:spPr>
          <a:xfrm>
            <a:off x="124691" y="6492240"/>
            <a:ext cx="3020379" cy="246221"/>
          </a:xfrm>
          <a:prstGeom prst="rect">
            <a:avLst/>
          </a:prstGeom>
          <a:noFill/>
        </p:spPr>
        <p:txBody>
          <a:bodyPr wrap="none" rtlCol="0">
            <a:spAutoFit/>
          </a:bodyPr>
          <a:lstStyle/>
          <a:p>
            <a:r>
              <a:rPr lang="en-NZ" sz="1000" dirty="0"/>
              <a:t>Source: Professor Christopher Jones, Cardiff University</a:t>
            </a:r>
          </a:p>
        </p:txBody>
      </p:sp>
    </p:spTree>
    <p:extLst>
      <p:ext uri="{BB962C8B-B14F-4D97-AF65-F5344CB8AC3E}">
        <p14:creationId xmlns:p14="http://schemas.microsoft.com/office/powerpoint/2010/main" val="37214284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a:xfrm>
            <a:off x="533054" y="382385"/>
            <a:ext cx="7772400" cy="704850"/>
          </a:xfrm>
        </p:spPr>
        <p:txBody>
          <a:bodyPr/>
          <a:lstStyle/>
          <a:p>
            <a:r>
              <a:rPr lang="en-US" altLang="en-US" dirty="0"/>
              <a:t>Location-Allocation Models</a:t>
            </a:r>
            <a:endParaRPr lang="en-US" altLang="en-US" sz="4000" b="1" dirty="0"/>
          </a:p>
        </p:txBody>
      </p:sp>
      <p:sp>
        <p:nvSpPr>
          <p:cNvPr id="27652" name="Rectangle 3"/>
          <p:cNvSpPr>
            <a:spLocks noGrp="1" noChangeArrowheads="1"/>
          </p:cNvSpPr>
          <p:nvPr>
            <p:ph type="body" idx="1"/>
          </p:nvPr>
        </p:nvSpPr>
        <p:spPr>
          <a:xfrm>
            <a:off x="466552" y="1390994"/>
            <a:ext cx="10413077" cy="4910052"/>
          </a:xfrm>
        </p:spPr>
        <p:txBody>
          <a:bodyPr>
            <a:noAutofit/>
          </a:bodyPr>
          <a:lstStyle/>
          <a:p>
            <a:r>
              <a:rPr lang="en-US" altLang="en-US" sz="2000" dirty="0"/>
              <a:t>Find optimal location(s) for one or more facilities given a set of candidate locations to choose from</a:t>
            </a:r>
          </a:p>
          <a:p>
            <a:r>
              <a:rPr lang="en-US" altLang="en-US" sz="2000" dirty="0"/>
              <a:t>E.g. find sites for hospitals, fire stations or schools that </a:t>
            </a:r>
            <a:r>
              <a:rPr lang="en-US" altLang="en-US" sz="2000" dirty="0" err="1"/>
              <a:t>minimise</a:t>
            </a:r>
            <a:r>
              <a:rPr lang="en-US" altLang="en-US" sz="2000" dirty="0"/>
              <a:t> the cost of travel to reach them. </a:t>
            </a:r>
          </a:p>
          <a:p>
            <a:r>
              <a:rPr lang="en-US" altLang="en-US" sz="2000" dirty="0"/>
              <a:t>Applicability</a:t>
            </a:r>
            <a:endParaRPr lang="en-US" altLang="en-US" sz="2000" u="sng" dirty="0"/>
          </a:p>
          <a:p>
            <a:pPr lvl="1"/>
            <a:r>
              <a:rPr lang="en-US" altLang="en-US" sz="1800" dirty="0"/>
              <a:t>Usually assumes that there is no competition (but can be combined with gravity models).</a:t>
            </a:r>
          </a:p>
          <a:p>
            <a:pPr lvl="1"/>
            <a:r>
              <a:rPr lang="en-US" altLang="en-US" sz="1800" dirty="0"/>
              <a:t>Useful where completely new facilities are to be provided and several options are available, or to analyze existing facilities to determine if ‘optimal’.</a:t>
            </a:r>
          </a:p>
          <a:p>
            <a:r>
              <a:rPr lang="en-US" altLang="en-US" sz="2200" dirty="0"/>
              <a:t>Use mathematical </a:t>
            </a:r>
            <a:r>
              <a:rPr lang="en-US" altLang="en-US" sz="2200" dirty="0" err="1"/>
              <a:t>optimisation</a:t>
            </a:r>
            <a:r>
              <a:rPr lang="en-US" altLang="en-US" sz="2200" dirty="0"/>
              <a:t> techniques</a:t>
            </a:r>
          </a:p>
          <a:p>
            <a:r>
              <a:rPr lang="en-US" altLang="en-US" sz="2000" dirty="0"/>
              <a:t>Often based on network models of space</a:t>
            </a:r>
          </a:p>
          <a:p>
            <a:pPr lvl="1"/>
            <a:r>
              <a:rPr lang="en-US" altLang="en-US" sz="1800" dirty="0"/>
              <a:t>candidate locations and demand locations are nodes within the network. </a:t>
            </a:r>
          </a:p>
          <a:p>
            <a:pPr lvl="1"/>
            <a:r>
              <a:rPr lang="en-US" altLang="en-US" sz="1800" dirty="0"/>
              <a:t>use network to determine distances/costs</a:t>
            </a:r>
          </a:p>
        </p:txBody>
      </p:sp>
      <p:sp>
        <p:nvSpPr>
          <p:cNvPr id="6" name="TextBox 5"/>
          <p:cNvSpPr txBox="1"/>
          <p:nvPr/>
        </p:nvSpPr>
        <p:spPr>
          <a:xfrm>
            <a:off x="9171621" y="6554284"/>
            <a:ext cx="3020379" cy="246221"/>
          </a:xfrm>
          <a:prstGeom prst="rect">
            <a:avLst/>
          </a:prstGeom>
          <a:noFill/>
        </p:spPr>
        <p:txBody>
          <a:bodyPr wrap="none" rtlCol="0">
            <a:spAutoFit/>
          </a:bodyPr>
          <a:lstStyle/>
          <a:p>
            <a:r>
              <a:rPr lang="en-NZ" sz="1000" dirty="0"/>
              <a:t>Source: Professor Christopher Jones, Cardiff University</a:t>
            </a:r>
          </a:p>
        </p:txBody>
      </p:sp>
    </p:spTree>
    <p:extLst>
      <p:ext uri="{BB962C8B-B14F-4D97-AF65-F5344CB8AC3E}">
        <p14:creationId xmlns:p14="http://schemas.microsoft.com/office/powerpoint/2010/main" val="31364375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4543" y="465514"/>
            <a:ext cx="5143500" cy="666750"/>
          </a:xfrm>
        </p:spPr>
        <p:txBody>
          <a:bodyPr/>
          <a:lstStyle/>
          <a:p>
            <a:r>
              <a:rPr lang="en-US" altLang="en-US" dirty="0"/>
              <a:t>Location-Allocation (1)</a:t>
            </a:r>
          </a:p>
        </p:txBody>
      </p:sp>
      <p:sp>
        <p:nvSpPr>
          <p:cNvPr id="28675" name="Rectangle 3"/>
          <p:cNvSpPr>
            <a:spLocks noGrp="1" noChangeArrowheads="1"/>
          </p:cNvSpPr>
          <p:nvPr>
            <p:ph type="body" idx="1"/>
          </p:nvPr>
        </p:nvSpPr>
        <p:spPr>
          <a:xfrm>
            <a:off x="230099" y="2552007"/>
            <a:ext cx="9439363" cy="2177935"/>
          </a:xfrm>
        </p:spPr>
        <p:txBody>
          <a:bodyPr>
            <a:normAutofit/>
          </a:bodyPr>
          <a:lstStyle/>
          <a:p>
            <a:pPr>
              <a:lnSpc>
                <a:spcPct val="90000"/>
              </a:lnSpc>
            </a:pPr>
            <a:r>
              <a:rPr lang="en-US" altLang="en-US" sz="2000" dirty="0"/>
              <a:t>Classic version of problem is </a:t>
            </a:r>
            <a:r>
              <a:rPr lang="en-US" altLang="en-US" sz="2000" i="1" dirty="0"/>
              <a:t>p-median</a:t>
            </a:r>
            <a:r>
              <a:rPr lang="en-US" altLang="en-US" sz="2000" dirty="0"/>
              <a:t> problem</a:t>
            </a:r>
          </a:p>
          <a:p>
            <a:pPr>
              <a:lnSpc>
                <a:spcPct val="90000"/>
              </a:lnSpc>
            </a:pPr>
            <a:r>
              <a:rPr lang="en-US" altLang="en-US" sz="2000" dirty="0"/>
              <a:t>Seeks optimum locations for any number p central facilities such that the sum of the distances between each weight and the nearest facility is minimized</a:t>
            </a:r>
          </a:p>
          <a:p>
            <a:pPr>
              <a:lnSpc>
                <a:spcPct val="90000"/>
              </a:lnSpc>
            </a:pPr>
            <a:r>
              <a:rPr lang="en-US" altLang="en-US" sz="2000" dirty="0"/>
              <a:t>Particularly suitable for public facilities (libraries etc.)</a:t>
            </a:r>
          </a:p>
        </p:txBody>
      </p:sp>
      <p:sp>
        <p:nvSpPr>
          <p:cNvPr id="32" name="TextBox 31"/>
          <p:cNvSpPr txBox="1"/>
          <p:nvPr/>
        </p:nvSpPr>
        <p:spPr>
          <a:xfrm>
            <a:off x="9171621" y="6554284"/>
            <a:ext cx="3020379" cy="246221"/>
          </a:xfrm>
          <a:prstGeom prst="rect">
            <a:avLst/>
          </a:prstGeom>
          <a:noFill/>
        </p:spPr>
        <p:txBody>
          <a:bodyPr wrap="none" rtlCol="0">
            <a:spAutoFit/>
          </a:bodyPr>
          <a:lstStyle/>
          <a:p>
            <a:r>
              <a:rPr lang="en-NZ" sz="1000" dirty="0"/>
              <a:t>Source: Professor Christopher Jones, Cardiff University</a:t>
            </a:r>
          </a:p>
        </p:txBody>
      </p:sp>
    </p:spTree>
    <p:extLst>
      <p:ext uri="{BB962C8B-B14F-4D97-AF65-F5344CB8AC3E}">
        <p14:creationId xmlns:p14="http://schemas.microsoft.com/office/powerpoint/2010/main" val="19749700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230099" y="141317"/>
            <a:ext cx="5143500" cy="666750"/>
          </a:xfrm>
        </p:spPr>
        <p:txBody>
          <a:bodyPr/>
          <a:lstStyle/>
          <a:p>
            <a:r>
              <a:rPr lang="en-US" altLang="en-US" dirty="0"/>
              <a:t>Location-Allocation (2)</a:t>
            </a:r>
          </a:p>
        </p:txBody>
      </p:sp>
      <p:sp>
        <p:nvSpPr>
          <p:cNvPr id="28675" name="Rectangle 3"/>
          <p:cNvSpPr>
            <a:spLocks noGrp="1" noChangeArrowheads="1"/>
          </p:cNvSpPr>
          <p:nvPr>
            <p:ph type="body" idx="1"/>
          </p:nvPr>
        </p:nvSpPr>
        <p:spPr>
          <a:xfrm>
            <a:off x="230099" y="989215"/>
            <a:ext cx="9439363" cy="5719632"/>
          </a:xfrm>
        </p:spPr>
        <p:txBody>
          <a:bodyPr>
            <a:normAutofit/>
          </a:bodyPr>
          <a:lstStyle/>
          <a:p>
            <a:pPr>
              <a:lnSpc>
                <a:spcPct val="90000"/>
              </a:lnSpc>
            </a:pPr>
            <a:r>
              <a:rPr lang="en-US" altLang="en-US" sz="2000" dirty="0"/>
              <a:t>There are </a:t>
            </a:r>
            <a:r>
              <a:rPr lang="en-US" altLang="en-US" sz="2000" i="1" dirty="0"/>
              <a:t>p </a:t>
            </a:r>
            <a:r>
              <a:rPr lang="en-US" altLang="en-US" sz="2000" dirty="0"/>
              <a:t>facilities to be located, </a:t>
            </a:r>
            <a:r>
              <a:rPr lang="en-US" altLang="en-US" sz="2000" i="1" dirty="0"/>
              <a:t>m</a:t>
            </a:r>
            <a:r>
              <a:rPr lang="en-US" altLang="en-US" sz="2000" dirty="0"/>
              <a:t> potential facility locations (index </a:t>
            </a:r>
            <a:r>
              <a:rPr lang="en-US" altLang="en-US" sz="2000" i="1" dirty="0"/>
              <a:t>j</a:t>
            </a:r>
            <a:r>
              <a:rPr lang="en-US" altLang="en-US" sz="2000" dirty="0"/>
              <a:t>) and                                               </a:t>
            </a:r>
            <a:r>
              <a:rPr lang="en-US" altLang="en-US" sz="2000" i="1" dirty="0"/>
              <a:t>q</a:t>
            </a:r>
            <a:r>
              <a:rPr lang="en-US" altLang="en-US" sz="2000" dirty="0"/>
              <a:t> demand locations (index</a:t>
            </a:r>
            <a:r>
              <a:rPr lang="en-US" altLang="en-US" sz="2000" i="1" dirty="0"/>
              <a:t> </a:t>
            </a:r>
            <a:r>
              <a:rPr lang="en-US" altLang="en-US" sz="2000" i="1" dirty="0" err="1"/>
              <a:t>i</a:t>
            </a:r>
            <a:r>
              <a:rPr lang="en-US" altLang="en-US" sz="2000" dirty="0"/>
              <a:t>)</a:t>
            </a:r>
          </a:p>
          <a:p>
            <a:pPr marL="0" indent="0">
              <a:lnSpc>
                <a:spcPct val="90000"/>
              </a:lnSpc>
              <a:buNone/>
            </a:pPr>
            <a:endParaRPr lang="en-US" altLang="en-US" sz="2000" dirty="0"/>
          </a:p>
          <a:p>
            <a:pPr marL="0" indent="0">
              <a:lnSpc>
                <a:spcPct val="90000"/>
              </a:lnSpc>
              <a:buNone/>
            </a:pPr>
            <a:endParaRPr lang="en-US" altLang="en-US" sz="2000" dirty="0"/>
          </a:p>
          <a:p>
            <a:pPr marL="0" indent="0">
              <a:lnSpc>
                <a:spcPct val="90000"/>
              </a:lnSpc>
              <a:buNone/>
            </a:pPr>
            <a:endParaRPr lang="en-US" altLang="en-US" sz="2000" dirty="0"/>
          </a:p>
          <a:p>
            <a:pPr>
              <a:lnSpc>
                <a:spcPct val="90000"/>
              </a:lnSpc>
              <a:buFontTx/>
              <a:buNone/>
            </a:pPr>
            <a:r>
              <a:rPr lang="en-US" altLang="en-US" sz="2000" dirty="0"/>
              <a:t>(i.e. </a:t>
            </a:r>
            <a:r>
              <a:rPr lang="en-US" altLang="en-US" sz="2000" dirty="0" err="1"/>
              <a:t>minimise</a:t>
            </a:r>
            <a:r>
              <a:rPr lang="en-US" altLang="en-US" sz="2000" dirty="0"/>
              <a:t> transport costs)  -------  Subject to </a:t>
            </a:r>
          </a:p>
          <a:p>
            <a:pPr>
              <a:lnSpc>
                <a:spcPct val="90000"/>
              </a:lnSpc>
            </a:pPr>
            <a:endParaRPr lang="en-US" altLang="en-US" sz="2000" dirty="0"/>
          </a:p>
          <a:p>
            <a:pPr>
              <a:lnSpc>
                <a:spcPct val="90000"/>
              </a:lnSpc>
            </a:pPr>
            <a:endParaRPr lang="en-US" altLang="en-US" sz="2000" dirty="0"/>
          </a:p>
          <a:p>
            <a:pPr>
              <a:lnSpc>
                <a:spcPct val="90000"/>
              </a:lnSpc>
            </a:pPr>
            <a:endParaRPr lang="en-US" altLang="en-US" sz="2000" dirty="0"/>
          </a:p>
          <a:p>
            <a:pPr>
              <a:lnSpc>
                <a:spcPct val="90000"/>
              </a:lnSpc>
            </a:pPr>
            <a:r>
              <a:rPr lang="en-US" altLang="en-US" sz="2000" dirty="0"/>
              <a:t>where </a:t>
            </a:r>
            <a:r>
              <a:rPr lang="en-US" altLang="en-US" sz="2000" dirty="0" err="1"/>
              <a:t>h</a:t>
            </a:r>
            <a:r>
              <a:rPr lang="en-US" altLang="en-US" sz="2000" i="1" baseline="-25000" dirty="0" err="1"/>
              <a:t>ij</a:t>
            </a:r>
            <a:r>
              <a:rPr lang="en-US" altLang="en-US" sz="2000" dirty="0"/>
              <a:t> = 1 if demand </a:t>
            </a:r>
            <a:r>
              <a:rPr lang="en-US" altLang="en-US" sz="2000" i="1" dirty="0" err="1"/>
              <a:t>i</a:t>
            </a:r>
            <a:r>
              <a:rPr lang="en-US" altLang="en-US" sz="2000" dirty="0"/>
              <a:t> is allocated to site </a:t>
            </a:r>
            <a:r>
              <a:rPr lang="en-US" altLang="en-US" sz="2000" i="1" dirty="0"/>
              <a:t>j</a:t>
            </a:r>
            <a:r>
              <a:rPr lang="en-US" altLang="en-US" sz="2000" dirty="0"/>
              <a:t>, else 0</a:t>
            </a:r>
          </a:p>
          <a:p>
            <a:pPr>
              <a:lnSpc>
                <a:spcPct val="90000"/>
              </a:lnSpc>
            </a:pPr>
            <a:r>
              <a:rPr lang="en-US" altLang="en-US" sz="2000" dirty="0"/>
              <a:t>X</a:t>
            </a:r>
            <a:r>
              <a:rPr lang="en-US" altLang="en-US" sz="2000" i="1" baseline="-25000" dirty="0"/>
              <a:t>i</a:t>
            </a:r>
            <a:r>
              <a:rPr lang="en-US" altLang="en-US" sz="2000" dirty="0"/>
              <a:t> is the demand at location </a:t>
            </a:r>
            <a:r>
              <a:rPr lang="en-US" altLang="en-US" sz="2000" i="1" dirty="0" err="1"/>
              <a:t>i</a:t>
            </a:r>
            <a:endParaRPr lang="en-US" altLang="en-US" sz="2000" i="1" dirty="0"/>
          </a:p>
          <a:p>
            <a:pPr>
              <a:lnSpc>
                <a:spcPct val="90000"/>
              </a:lnSpc>
            </a:pPr>
            <a:r>
              <a:rPr lang="en-US" altLang="en-US" sz="2000" dirty="0" err="1"/>
              <a:t>c</a:t>
            </a:r>
            <a:r>
              <a:rPr lang="en-US" altLang="en-US" sz="2000" i="1" baseline="-25000" dirty="0" err="1"/>
              <a:t>ij</a:t>
            </a:r>
            <a:r>
              <a:rPr lang="en-US" altLang="en-US" sz="2000" dirty="0"/>
              <a:t> is the cost of transport from demand location </a:t>
            </a:r>
            <a:r>
              <a:rPr lang="en-US" altLang="en-US" sz="2000" i="1" dirty="0" err="1"/>
              <a:t>i</a:t>
            </a:r>
            <a:r>
              <a:rPr lang="en-US" altLang="en-US" sz="2000" dirty="0"/>
              <a:t> to facility </a:t>
            </a:r>
            <a:r>
              <a:rPr lang="en-US" altLang="en-US" sz="2000" i="1" dirty="0"/>
              <a:t>j</a:t>
            </a:r>
          </a:p>
          <a:p>
            <a:pPr>
              <a:lnSpc>
                <a:spcPct val="90000"/>
              </a:lnSpc>
            </a:pPr>
            <a:r>
              <a:rPr lang="en-US" altLang="en-US" sz="2000" dirty="0"/>
              <a:t>all nodes are both demand locations and a potential facility location</a:t>
            </a:r>
          </a:p>
          <a:p>
            <a:pPr>
              <a:lnSpc>
                <a:spcPct val="90000"/>
              </a:lnSpc>
              <a:buFontTx/>
              <a:buNone/>
            </a:pPr>
            <a:r>
              <a:rPr lang="en-US" altLang="en-US" sz="2000" dirty="0"/>
              <a:t>Find values of </a:t>
            </a:r>
            <a:r>
              <a:rPr lang="en-US" altLang="en-US" sz="2000" dirty="0" err="1"/>
              <a:t>h</a:t>
            </a:r>
            <a:r>
              <a:rPr lang="en-US" altLang="en-US" sz="2000" i="1" baseline="-25000" dirty="0" err="1"/>
              <a:t>ij</a:t>
            </a:r>
            <a:r>
              <a:rPr lang="en-US" altLang="en-US" sz="2000" dirty="0"/>
              <a:t> that minimize Z (the total cost of transport)</a:t>
            </a:r>
          </a:p>
        </p:txBody>
      </p:sp>
      <p:grpSp>
        <p:nvGrpSpPr>
          <p:cNvPr id="28676" name="Group 51"/>
          <p:cNvGrpSpPr>
            <a:grpSpLocks/>
          </p:cNvGrpSpPr>
          <p:nvPr/>
        </p:nvGrpSpPr>
        <p:grpSpPr bwMode="auto">
          <a:xfrm>
            <a:off x="9228137" y="1089833"/>
            <a:ext cx="2463800" cy="5213350"/>
            <a:chOff x="4000" y="656"/>
            <a:chExt cx="1552" cy="3284"/>
          </a:xfrm>
        </p:grpSpPr>
        <p:sp>
          <p:nvSpPr>
            <p:cNvPr id="28679" name="Oval 15"/>
            <p:cNvSpPr>
              <a:spLocks noChangeArrowheads="1"/>
            </p:cNvSpPr>
            <p:nvPr/>
          </p:nvSpPr>
          <p:spPr bwMode="auto">
            <a:xfrm>
              <a:off x="5048" y="656"/>
              <a:ext cx="504" cy="492"/>
            </a:xfrm>
            <a:prstGeom prst="ellipse">
              <a:avLst/>
            </a:prstGeom>
            <a:solidFill>
              <a:schemeClr val="accent3">
                <a:lumMod val="60000"/>
                <a:lumOff val="4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28680" name="Text Box 16"/>
            <p:cNvSpPr txBox="1">
              <a:spLocks noChangeArrowheads="1"/>
            </p:cNvSpPr>
            <p:nvPr/>
          </p:nvSpPr>
          <p:spPr bwMode="auto">
            <a:xfrm>
              <a:off x="5120" y="752"/>
              <a:ext cx="39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spcBef>
                  <a:spcPct val="50000"/>
                </a:spcBef>
              </a:pPr>
              <a:r>
                <a:rPr lang="en-US" altLang="en-US"/>
                <a:t>O1</a:t>
              </a:r>
            </a:p>
          </p:txBody>
        </p:sp>
        <p:sp>
          <p:nvSpPr>
            <p:cNvPr id="28681" name="Oval 18"/>
            <p:cNvSpPr>
              <a:spLocks noChangeArrowheads="1"/>
            </p:cNvSpPr>
            <p:nvPr/>
          </p:nvSpPr>
          <p:spPr bwMode="auto">
            <a:xfrm>
              <a:off x="5036" y="1268"/>
              <a:ext cx="504" cy="492"/>
            </a:xfrm>
            <a:prstGeom prst="ellipse">
              <a:avLst/>
            </a:prstGeom>
            <a:solidFill>
              <a:schemeClr val="accent3">
                <a:lumMod val="60000"/>
                <a:lumOff val="4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28682" name="Text Box 19"/>
            <p:cNvSpPr txBox="1">
              <a:spLocks noChangeArrowheads="1"/>
            </p:cNvSpPr>
            <p:nvPr/>
          </p:nvSpPr>
          <p:spPr bwMode="auto">
            <a:xfrm>
              <a:off x="5108" y="1364"/>
              <a:ext cx="39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spcBef>
                  <a:spcPct val="50000"/>
                </a:spcBef>
              </a:pPr>
              <a:r>
                <a:rPr lang="en-US" altLang="en-US"/>
                <a:t>O2</a:t>
              </a:r>
            </a:p>
          </p:txBody>
        </p:sp>
        <p:sp>
          <p:nvSpPr>
            <p:cNvPr id="28683" name="Oval 21"/>
            <p:cNvSpPr>
              <a:spLocks noChangeArrowheads="1"/>
            </p:cNvSpPr>
            <p:nvPr/>
          </p:nvSpPr>
          <p:spPr bwMode="auto">
            <a:xfrm>
              <a:off x="5048" y="1880"/>
              <a:ext cx="504" cy="492"/>
            </a:xfrm>
            <a:prstGeom prst="ellipse">
              <a:avLst/>
            </a:prstGeom>
            <a:solidFill>
              <a:schemeClr val="accent3">
                <a:lumMod val="60000"/>
                <a:lumOff val="4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28684" name="Text Box 22"/>
            <p:cNvSpPr txBox="1">
              <a:spLocks noChangeArrowheads="1"/>
            </p:cNvSpPr>
            <p:nvPr/>
          </p:nvSpPr>
          <p:spPr bwMode="auto">
            <a:xfrm>
              <a:off x="5120" y="1976"/>
              <a:ext cx="39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spcBef>
                  <a:spcPct val="50000"/>
                </a:spcBef>
              </a:pPr>
              <a:r>
                <a:rPr lang="en-US" altLang="en-US"/>
                <a:t>O3</a:t>
              </a:r>
            </a:p>
          </p:txBody>
        </p:sp>
        <p:sp>
          <p:nvSpPr>
            <p:cNvPr id="28685" name="Oval 24"/>
            <p:cNvSpPr>
              <a:spLocks noChangeArrowheads="1"/>
            </p:cNvSpPr>
            <p:nvPr/>
          </p:nvSpPr>
          <p:spPr bwMode="auto">
            <a:xfrm>
              <a:off x="5024" y="2468"/>
              <a:ext cx="504" cy="492"/>
            </a:xfrm>
            <a:prstGeom prst="ellipse">
              <a:avLst/>
            </a:prstGeom>
            <a:solidFill>
              <a:schemeClr val="accent3">
                <a:lumMod val="60000"/>
                <a:lumOff val="4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28686" name="Text Box 25"/>
            <p:cNvSpPr txBox="1">
              <a:spLocks noChangeArrowheads="1"/>
            </p:cNvSpPr>
            <p:nvPr/>
          </p:nvSpPr>
          <p:spPr bwMode="auto">
            <a:xfrm>
              <a:off x="5096" y="2564"/>
              <a:ext cx="39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spcBef>
                  <a:spcPct val="50000"/>
                </a:spcBef>
              </a:pPr>
              <a:r>
                <a:rPr lang="en-US" altLang="en-US"/>
                <a:t>O4</a:t>
              </a:r>
            </a:p>
          </p:txBody>
        </p:sp>
        <p:sp>
          <p:nvSpPr>
            <p:cNvPr id="28687" name="Oval 27"/>
            <p:cNvSpPr>
              <a:spLocks noChangeArrowheads="1"/>
            </p:cNvSpPr>
            <p:nvPr/>
          </p:nvSpPr>
          <p:spPr bwMode="auto">
            <a:xfrm>
              <a:off x="5048" y="3448"/>
              <a:ext cx="504" cy="492"/>
            </a:xfrm>
            <a:prstGeom prst="ellipse">
              <a:avLst/>
            </a:prstGeom>
            <a:solidFill>
              <a:schemeClr val="accent3">
                <a:lumMod val="60000"/>
                <a:lumOff val="4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28688" name="Text Box 28"/>
            <p:cNvSpPr txBox="1">
              <a:spLocks noChangeArrowheads="1"/>
            </p:cNvSpPr>
            <p:nvPr/>
          </p:nvSpPr>
          <p:spPr bwMode="auto">
            <a:xfrm>
              <a:off x="5120" y="3544"/>
              <a:ext cx="39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spcBef>
                  <a:spcPct val="50000"/>
                </a:spcBef>
              </a:pPr>
              <a:r>
                <a:rPr lang="en-US" altLang="en-US"/>
                <a:t>O5</a:t>
              </a:r>
            </a:p>
          </p:txBody>
        </p:sp>
        <p:sp>
          <p:nvSpPr>
            <p:cNvPr id="28689" name="Line 29"/>
            <p:cNvSpPr>
              <a:spLocks noChangeShapeType="1"/>
            </p:cNvSpPr>
            <p:nvPr/>
          </p:nvSpPr>
          <p:spPr bwMode="auto">
            <a:xfrm flipH="1">
              <a:off x="4492" y="1016"/>
              <a:ext cx="576" cy="308"/>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28690" name="Line 30"/>
            <p:cNvSpPr>
              <a:spLocks noChangeShapeType="1"/>
            </p:cNvSpPr>
            <p:nvPr/>
          </p:nvSpPr>
          <p:spPr bwMode="auto">
            <a:xfrm flipH="1" flipV="1">
              <a:off x="4488" y="1408"/>
              <a:ext cx="560" cy="148"/>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28691" name="Line 32"/>
            <p:cNvSpPr>
              <a:spLocks noChangeShapeType="1"/>
            </p:cNvSpPr>
            <p:nvPr/>
          </p:nvSpPr>
          <p:spPr bwMode="auto">
            <a:xfrm flipH="1">
              <a:off x="4508" y="2148"/>
              <a:ext cx="536" cy="4"/>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28692" name="Line 34"/>
            <p:cNvSpPr>
              <a:spLocks noChangeShapeType="1"/>
            </p:cNvSpPr>
            <p:nvPr/>
          </p:nvSpPr>
          <p:spPr bwMode="auto">
            <a:xfrm flipH="1">
              <a:off x="4504" y="2700"/>
              <a:ext cx="516" cy="96"/>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28693" name="Line 35"/>
            <p:cNvSpPr>
              <a:spLocks noChangeShapeType="1"/>
            </p:cNvSpPr>
            <p:nvPr/>
          </p:nvSpPr>
          <p:spPr bwMode="auto">
            <a:xfrm flipH="1" flipV="1">
              <a:off x="4488" y="2868"/>
              <a:ext cx="572" cy="24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28694" name="Oval 39"/>
            <p:cNvSpPr>
              <a:spLocks noChangeArrowheads="1"/>
            </p:cNvSpPr>
            <p:nvPr/>
          </p:nvSpPr>
          <p:spPr bwMode="auto">
            <a:xfrm>
              <a:off x="5040" y="2968"/>
              <a:ext cx="504" cy="492"/>
            </a:xfrm>
            <a:prstGeom prst="ellipse">
              <a:avLst/>
            </a:prstGeom>
            <a:solidFill>
              <a:schemeClr val="accent3">
                <a:lumMod val="60000"/>
                <a:lumOff val="4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28695" name="Text Box 40"/>
            <p:cNvSpPr txBox="1">
              <a:spLocks noChangeArrowheads="1"/>
            </p:cNvSpPr>
            <p:nvPr/>
          </p:nvSpPr>
          <p:spPr bwMode="auto">
            <a:xfrm>
              <a:off x="5112" y="3064"/>
              <a:ext cx="39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spcBef>
                  <a:spcPct val="50000"/>
                </a:spcBef>
              </a:pPr>
              <a:r>
                <a:rPr lang="en-US" altLang="en-US"/>
                <a:t>O5</a:t>
              </a:r>
            </a:p>
          </p:txBody>
        </p:sp>
        <p:sp>
          <p:nvSpPr>
            <p:cNvPr id="28696" name="Line 41"/>
            <p:cNvSpPr>
              <a:spLocks noChangeShapeType="1"/>
            </p:cNvSpPr>
            <p:nvPr/>
          </p:nvSpPr>
          <p:spPr bwMode="auto">
            <a:xfrm flipH="1" flipV="1">
              <a:off x="4432" y="2932"/>
              <a:ext cx="644" cy="632"/>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
          <p:nvSpPr>
            <p:cNvPr id="28697" name="Oval 45"/>
            <p:cNvSpPr>
              <a:spLocks noChangeArrowheads="1"/>
            </p:cNvSpPr>
            <p:nvPr/>
          </p:nvSpPr>
          <p:spPr bwMode="auto">
            <a:xfrm>
              <a:off x="4008" y="1120"/>
              <a:ext cx="504" cy="492"/>
            </a:xfrm>
            <a:prstGeom prst="ellipse">
              <a:avLst/>
            </a:prstGeom>
            <a:solidFill>
              <a:schemeClr val="accent3">
                <a:lumMod val="60000"/>
                <a:lumOff val="4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28698" name="Text Box 46"/>
            <p:cNvSpPr txBox="1">
              <a:spLocks noChangeArrowheads="1"/>
            </p:cNvSpPr>
            <p:nvPr/>
          </p:nvSpPr>
          <p:spPr bwMode="auto">
            <a:xfrm>
              <a:off x="4080" y="1216"/>
              <a:ext cx="39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spcBef>
                  <a:spcPct val="50000"/>
                </a:spcBef>
              </a:pPr>
              <a:r>
                <a:rPr lang="en-US" altLang="en-US"/>
                <a:t>F1</a:t>
              </a:r>
            </a:p>
          </p:txBody>
        </p:sp>
        <p:sp>
          <p:nvSpPr>
            <p:cNvPr id="28699" name="Oval 47"/>
            <p:cNvSpPr>
              <a:spLocks noChangeArrowheads="1"/>
            </p:cNvSpPr>
            <p:nvPr/>
          </p:nvSpPr>
          <p:spPr bwMode="auto">
            <a:xfrm>
              <a:off x="4008" y="1920"/>
              <a:ext cx="504" cy="492"/>
            </a:xfrm>
            <a:prstGeom prst="ellipse">
              <a:avLst/>
            </a:prstGeom>
            <a:solidFill>
              <a:schemeClr val="accent3">
                <a:lumMod val="60000"/>
                <a:lumOff val="4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28700" name="Text Box 48"/>
            <p:cNvSpPr txBox="1">
              <a:spLocks noChangeArrowheads="1"/>
            </p:cNvSpPr>
            <p:nvPr/>
          </p:nvSpPr>
          <p:spPr bwMode="auto">
            <a:xfrm>
              <a:off x="4080" y="2016"/>
              <a:ext cx="39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spcBef>
                  <a:spcPct val="50000"/>
                </a:spcBef>
              </a:pPr>
              <a:r>
                <a:rPr lang="en-US" altLang="en-US"/>
                <a:t>F2</a:t>
              </a:r>
            </a:p>
          </p:txBody>
        </p:sp>
        <p:sp>
          <p:nvSpPr>
            <p:cNvPr id="28701" name="Oval 49"/>
            <p:cNvSpPr>
              <a:spLocks noChangeArrowheads="1"/>
            </p:cNvSpPr>
            <p:nvPr/>
          </p:nvSpPr>
          <p:spPr bwMode="auto">
            <a:xfrm>
              <a:off x="4000" y="2552"/>
              <a:ext cx="504" cy="492"/>
            </a:xfrm>
            <a:prstGeom prst="ellipse">
              <a:avLst/>
            </a:prstGeom>
            <a:solidFill>
              <a:schemeClr val="accent3">
                <a:lumMod val="60000"/>
                <a:lumOff val="4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28702" name="Text Box 50"/>
            <p:cNvSpPr txBox="1">
              <a:spLocks noChangeArrowheads="1"/>
            </p:cNvSpPr>
            <p:nvPr/>
          </p:nvSpPr>
          <p:spPr bwMode="auto">
            <a:xfrm>
              <a:off x="4072" y="2648"/>
              <a:ext cx="39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spcBef>
                  <a:spcPct val="50000"/>
                </a:spcBef>
              </a:pPr>
              <a:r>
                <a:rPr lang="en-US" altLang="en-US"/>
                <a:t>F3</a:t>
              </a:r>
            </a:p>
          </p:txBody>
        </p:sp>
      </p:grpSp>
      <p:sp>
        <p:nvSpPr>
          <p:cNvPr id="28677" name="Text Box 52"/>
          <p:cNvSpPr txBox="1">
            <a:spLocks noChangeArrowheads="1"/>
          </p:cNvSpPr>
          <p:nvPr/>
        </p:nvSpPr>
        <p:spPr bwMode="auto">
          <a:xfrm>
            <a:off x="4377443" y="3558933"/>
            <a:ext cx="978132" cy="738664"/>
          </a:xfrm>
          <a:prstGeom prst="rect">
            <a:avLst/>
          </a:prstGeom>
          <a:noFill/>
          <a:ln w="9525">
            <a:solidFill>
              <a:srgbClr val="99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spcBef>
                <a:spcPct val="50000"/>
              </a:spcBef>
            </a:pPr>
            <a:r>
              <a:rPr lang="en-GB" altLang="en-US" sz="1400" b="0" dirty="0">
                <a:latin typeface="Arial" panose="020B0604020202020204" pitchFamily="34" charset="0"/>
              </a:rPr>
              <a:t>Total of p facilities allocated</a:t>
            </a:r>
          </a:p>
        </p:txBody>
      </p:sp>
      <p:sp>
        <p:nvSpPr>
          <p:cNvPr id="28678" name="Text Box 53"/>
          <p:cNvSpPr txBox="1">
            <a:spLocks noChangeArrowheads="1"/>
          </p:cNvSpPr>
          <p:nvPr/>
        </p:nvSpPr>
        <p:spPr bwMode="auto">
          <a:xfrm>
            <a:off x="1868486" y="3523340"/>
            <a:ext cx="1137892" cy="738664"/>
          </a:xfrm>
          <a:prstGeom prst="rect">
            <a:avLst/>
          </a:prstGeom>
          <a:noFill/>
          <a:ln w="9525">
            <a:solidFill>
              <a:srgbClr val="99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spcBef>
                <a:spcPct val="50000"/>
              </a:spcBef>
            </a:pPr>
            <a:r>
              <a:rPr lang="en-GB" altLang="en-US" sz="1400" b="0" dirty="0">
                <a:latin typeface="Arial" panose="020B0604020202020204" pitchFamily="34" charset="0"/>
              </a:rPr>
              <a:t>Demand from </a:t>
            </a:r>
            <a:r>
              <a:rPr lang="en-GB" altLang="en-US" sz="1400" b="0" dirty="0" err="1">
                <a:latin typeface="Arial" panose="020B0604020202020204" pitchFamily="34" charset="0"/>
              </a:rPr>
              <a:t>i</a:t>
            </a:r>
            <a:r>
              <a:rPr lang="en-GB" altLang="en-US" sz="1400" b="0" dirty="0">
                <a:latin typeface="Arial" panose="020B0604020202020204" pitchFamily="34" charset="0"/>
              </a:rPr>
              <a:t> met by 1 facility</a:t>
            </a:r>
          </a:p>
        </p:txBody>
      </p:sp>
      <p:sp>
        <p:nvSpPr>
          <p:cNvPr id="31" name="TextBox 30"/>
          <p:cNvSpPr txBox="1"/>
          <p:nvPr/>
        </p:nvSpPr>
        <p:spPr>
          <a:xfrm>
            <a:off x="9171621" y="6554284"/>
            <a:ext cx="3020379" cy="246221"/>
          </a:xfrm>
          <a:prstGeom prst="rect">
            <a:avLst/>
          </a:prstGeom>
          <a:noFill/>
        </p:spPr>
        <p:txBody>
          <a:bodyPr wrap="none" rtlCol="0">
            <a:spAutoFit/>
          </a:bodyPr>
          <a:lstStyle/>
          <a:p>
            <a:r>
              <a:rPr lang="en-NZ" sz="1000" dirty="0"/>
              <a:t>Source: Professor Christopher Jones, Cardiff University</a:t>
            </a:r>
          </a:p>
        </p:txBody>
      </p:sp>
      <p:pic>
        <p:nvPicPr>
          <p:cNvPr id="2" name="Picture 1"/>
          <p:cNvPicPr>
            <a:picLocks noChangeAspect="1"/>
          </p:cNvPicPr>
          <p:nvPr/>
        </p:nvPicPr>
        <p:blipFill>
          <a:blip r:embed="rId2"/>
          <a:stretch>
            <a:fillRect/>
          </a:stretch>
        </p:blipFill>
        <p:spPr>
          <a:xfrm>
            <a:off x="4262437" y="1595408"/>
            <a:ext cx="3933825" cy="1114425"/>
          </a:xfrm>
          <a:prstGeom prst="rect">
            <a:avLst/>
          </a:prstGeom>
        </p:spPr>
      </p:pic>
      <p:pic>
        <p:nvPicPr>
          <p:cNvPr id="4" name="Picture 3"/>
          <p:cNvPicPr>
            <a:picLocks noChangeAspect="1"/>
          </p:cNvPicPr>
          <p:nvPr/>
        </p:nvPicPr>
        <p:blipFill>
          <a:blip r:embed="rId3"/>
          <a:stretch>
            <a:fillRect/>
          </a:stretch>
        </p:blipFill>
        <p:spPr>
          <a:xfrm>
            <a:off x="646111" y="3446953"/>
            <a:ext cx="1065903" cy="991538"/>
          </a:xfrm>
          <a:prstGeom prst="rect">
            <a:avLst/>
          </a:prstGeom>
        </p:spPr>
      </p:pic>
      <p:pic>
        <p:nvPicPr>
          <p:cNvPr id="5" name="Picture 4"/>
          <p:cNvPicPr>
            <a:picLocks noChangeAspect="1"/>
          </p:cNvPicPr>
          <p:nvPr/>
        </p:nvPicPr>
        <p:blipFill>
          <a:blip r:embed="rId4"/>
          <a:stretch>
            <a:fillRect/>
          </a:stretch>
        </p:blipFill>
        <p:spPr>
          <a:xfrm>
            <a:off x="3117560" y="3459361"/>
            <a:ext cx="1123592" cy="979130"/>
          </a:xfrm>
          <a:prstGeom prst="rect">
            <a:avLst/>
          </a:prstGeom>
        </p:spPr>
      </p:pic>
    </p:spTree>
    <p:extLst>
      <p:ext uri="{BB962C8B-B14F-4D97-AF65-F5344CB8AC3E}">
        <p14:creationId xmlns:p14="http://schemas.microsoft.com/office/powerpoint/2010/main" val="15190339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a:xfrm>
            <a:off x="626225" y="457200"/>
            <a:ext cx="10537767" cy="685800"/>
          </a:xfrm>
        </p:spPr>
        <p:txBody>
          <a:bodyPr>
            <a:noAutofit/>
          </a:bodyPr>
          <a:lstStyle/>
          <a:p>
            <a:r>
              <a:rPr lang="en-US" altLang="en-US" dirty="0"/>
              <a:t>Related types of location-allocation problem</a:t>
            </a:r>
          </a:p>
        </p:txBody>
      </p:sp>
      <p:sp>
        <p:nvSpPr>
          <p:cNvPr id="29700" name="Rectangle 3"/>
          <p:cNvSpPr>
            <a:spLocks noGrp="1" noChangeArrowheads="1"/>
          </p:cNvSpPr>
          <p:nvPr>
            <p:ph type="body" idx="1"/>
          </p:nvPr>
        </p:nvSpPr>
        <p:spPr>
          <a:xfrm>
            <a:off x="788323" y="1763337"/>
            <a:ext cx="10516985" cy="4114800"/>
          </a:xfrm>
        </p:spPr>
        <p:txBody>
          <a:bodyPr>
            <a:noAutofit/>
          </a:bodyPr>
          <a:lstStyle/>
          <a:p>
            <a:r>
              <a:rPr lang="en-US" altLang="en-US" sz="2000" dirty="0" err="1"/>
              <a:t>Minimise</a:t>
            </a:r>
            <a:r>
              <a:rPr lang="en-US" altLang="en-US" sz="2000" dirty="0"/>
              <a:t> the maximum distance between origin and destination       </a:t>
            </a:r>
          </a:p>
          <a:p>
            <a:pPr marL="0" indent="0">
              <a:buNone/>
            </a:pPr>
            <a:r>
              <a:rPr lang="en-US" altLang="en-US" sz="2000" dirty="0"/>
              <a:t>               </a:t>
            </a:r>
            <a:r>
              <a:rPr lang="en-US" altLang="en-US" sz="2000" noProof="1">
                <a:sym typeface="Wingdings" panose="05000000000000000000" pitchFamily="2" charset="2"/>
              </a:rPr>
              <a:t></a:t>
            </a:r>
            <a:r>
              <a:rPr lang="en-US" altLang="en-US" sz="2000" dirty="0"/>
              <a:t> ‘minimax’ problem</a:t>
            </a:r>
          </a:p>
          <a:p>
            <a:r>
              <a:rPr lang="en-US" altLang="en-US" sz="2000" dirty="0"/>
              <a:t>Constrain so all journeys within particular travel time </a:t>
            </a:r>
          </a:p>
          <a:p>
            <a:pPr marL="0" indent="0">
              <a:buNone/>
            </a:pPr>
            <a:r>
              <a:rPr lang="en-US" altLang="en-US" sz="2000" dirty="0"/>
              <a:t>               (relevant to fire service or ambulance service) </a:t>
            </a:r>
          </a:p>
          <a:p>
            <a:pPr marL="0" indent="0">
              <a:buNone/>
            </a:pPr>
            <a:r>
              <a:rPr lang="en-US" altLang="en-US" sz="2000" dirty="0"/>
              <a:t>                 </a:t>
            </a:r>
            <a:r>
              <a:rPr lang="en-US" altLang="en-US" sz="2000" noProof="1">
                <a:sym typeface="Wingdings" panose="05000000000000000000" pitchFamily="2" charset="2"/>
              </a:rPr>
              <a:t></a:t>
            </a:r>
            <a:r>
              <a:rPr lang="en-US" altLang="en-US" sz="2000" dirty="0"/>
              <a:t> </a:t>
            </a:r>
            <a:r>
              <a:rPr lang="en-US" altLang="en-US" sz="2000" i="1" dirty="0"/>
              <a:t>covering objective</a:t>
            </a:r>
            <a:endParaRPr lang="en-US" altLang="en-US" sz="2000" dirty="0"/>
          </a:p>
          <a:p>
            <a:r>
              <a:rPr lang="en-US" altLang="en-US" sz="2000" dirty="0" err="1"/>
              <a:t>Maximise</a:t>
            </a:r>
            <a:r>
              <a:rPr lang="en-US" altLang="en-US" sz="2000" dirty="0"/>
              <a:t> the number of people that are within a particular distance of each selected facility</a:t>
            </a:r>
          </a:p>
          <a:p>
            <a:pPr marL="0" indent="0">
              <a:buNone/>
            </a:pPr>
            <a:r>
              <a:rPr lang="en-US" altLang="en-US" sz="2000" dirty="0"/>
              <a:t>                </a:t>
            </a:r>
            <a:r>
              <a:rPr lang="en-US" altLang="en-US" sz="2000" noProof="1">
                <a:sym typeface="Wingdings" panose="05000000000000000000" pitchFamily="2" charset="2"/>
              </a:rPr>
              <a:t></a:t>
            </a:r>
            <a:r>
              <a:rPr lang="en-US" altLang="en-US" sz="2000" dirty="0"/>
              <a:t> </a:t>
            </a:r>
            <a:r>
              <a:rPr lang="en-US" altLang="en-US" sz="2000" i="1" dirty="0"/>
              <a:t>maximal covering problem.</a:t>
            </a:r>
          </a:p>
          <a:p>
            <a:r>
              <a:rPr lang="en-US" altLang="en-US" sz="2000" dirty="0"/>
              <a:t>Introduce capacity constraints:</a:t>
            </a:r>
          </a:p>
          <a:p>
            <a:pPr lvl="1"/>
            <a:r>
              <a:rPr lang="en-US" altLang="en-US" sz="1800" dirty="0"/>
              <a:t>e.g. total allocation to a facility must not exceed some limit.</a:t>
            </a:r>
          </a:p>
        </p:txBody>
      </p:sp>
    </p:spTree>
    <p:extLst>
      <p:ext uri="{BB962C8B-B14F-4D97-AF65-F5344CB8AC3E}">
        <p14:creationId xmlns:p14="http://schemas.microsoft.com/office/powerpoint/2010/main" val="15735097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2" y="609600"/>
            <a:ext cx="2955174" cy="1456267"/>
          </a:xfrm>
        </p:spPr>
        <p:txBody>
          <a:bodyPr/>
          <a:lstStyle/>
          <a:p>
            <a:r>
              <a:rPr lang="en-NZ" dirty="0"/>
              <a:t>summary</a:t>
            </a:r>
          </a:p>
        </p:txBody>
      </p:sp>
      <p:sp>
        <p:nvSpPr>
          <p:cNvPr id="3" name="Content Placeholder 2"/>
          <p:cNvSpPr>
            <a:spLocks noGrp="1"/>
          </p:cNvSpPr>
          <p:nvPr>
            <p:ph idx="1"/>
          </p:nvPr>
        </p:nvSpPr>
        <p:spPr/>
        <p:txBody>
          <a:bodyPr/>
          <a:lstStyle/>
          <a:p>
            <a:pPr lvl="0"/>
            <a:r>
              <a:rPr lang="en-NZ" dirty="0"/>
              <a:t>Network analysis</a:t>
            </a:r>
          </a:p>
          <a:p>
            <a:pPr lvl="1"/>
            <a:r>
              <a:rPr lang="en-NZ" dirty="0"/>
              <a:t>Routing Problems</a:t>
            </a:r>
          </a:p>
          <a:p>
            <a:pPr lvl="1"/>
            <a:r>
              <a:rPr lang="en-NZ" dirty="0"/>
              <a:t>Network allocation</a:t>
            </a:r>
          </a:p>
          <a:p>
            <a:r>
              <a:rPr lang="en-NZ" dirty="0"/>
              <a:t>Spatial interaction modelling </a:t>
            </a:r>
          </a:p>
          <a:p>
            <a:pPr lvl="1"/>
            <a:r>
              <a:rPr lang="en-NZ" dirty="0"/>
              <a:t>gravity models </a:t>
            </a:r>
          </a:p>
          <a:p>
            <a:r>
              <a:rPr lang="en-NZ" dirty="0"/>
              <a:t>Location-allocation</a:t>
            </a:r>
          </a:p>
        </p:txBody>
      </p:sp>
      <p:sp>
        <p:nvSpPr>
          <p:cNvPr id="4" name="Rounded Rectangle 3"/>
          <p:cNvSpPr/>
          <p:nvPr/>
        </p:nvSpPr>
        <p:spPr>
          <a:xfrm>
            <a:off x="9274233" y="5601197"/>
            <a:ext cx="2468880" cy="98090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NZ" sz="1600" dirty="0"/>
              <a:t>Paths and distances between individual points</a:t>
            </a:r>
          </a:p>
        </p:txBody>
      </p:sp>
      <p:sp>
        <p:nvSpPr>
          <p:cNvPr id="5" name="Rounded Rectangle 4"/>
          <p:cNvSpPr/>
          <p:nvPr/>
        </p:nvSpPr>
        <p:spPr>
          <a:xfrm>
            <a:off x="9274233" y="3964044"/>
            <a:ext cx="2468880" cy="98090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NZ" sz="1600" dirty="0"/>
              <a:t>All the locations within a specified distance of a specific centre</a:t>
            </a:r>
          </a:p>
        </p:txBody>
      </p:sp>
      <p:sp>
        <p:nvSpPr>
          <p:cNvPr id="6" name="Rounded Rectangle 5"/>
          <p:cNvSpPr/>
          <p:nvPr/>
        </p:nvSpPr>
        <p:spPr>
          <a:xfrm>
            <a:off x="9274233" y="2014103"/>
            <a:ext cx="2468880" cy="1332807"/>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NZ" sz="1600" dirty="0"/>
              <a:t>All the locations that are within a specified distance of a specific centre and that total some measure of demand</a:t>
            </a:r>
          </a:p>
        </p:txBody>
      </p:sp>
      <p:sp>
        <p:nvSpPr>
          <p:cNvPr id="7" name="Rounded Rectangle 6"/>
          <p:cNvSpPr/>
          <p:nvPr/>
        </p:nvSpPr>
        <p:spPr>
          <a:xfrm>
            <a:off x="9274233" y="416068"/>
            <a:ext cx="2468880" cy="98090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NZ" sz="1600" dirty="0"/>
              <a:t>Allocation of locations to their best centre</a:t>
            </a:r>
          </a:p>
        </p:txBody>
      </p:sp>
      <p:cxnSp>
        <p:nvCxnSpPr>
          <p:cNvPr id="8" name="Straight Arrow Connector 7"/>
          <p:cNvCxnSpPr>
            <a:stCxn id="4" idx="0"/>
            <a:endCxn id="5" idx="2"/>
          </p:cNvCxnSpPr>
          <p:nvPr/>
        </p:nvCxnSpPr>
        <p:spPr>
          <a:xfrm flipV="1">
            <a:off x="10508673" y="4944946"/>
            <a:ext cx="0" cy="656251"/>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9" name="Straight Arrow Connector 8"/>
          <p:cNvCxnSpPr>
            <a:endCxn id="6" idx="2"/>
          </p:cNvCxnSpPr>
          <p:nvPr/>
        </p:nvCxnSpPr>
        <p:spPr>
          <a:xfrm flipV="1">
            <a:off x="10508673" y="3346910"/>
            <a:ext cx="0" cy="617136"/>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10" name="Straight Arrow Connector 9"/>
          <p:cNvCxnSpPr>
            <a:stCxn id="6" idx="0"/>
            <a:endCxn id="7" idx="2"/>
          </p:cNvCxnSpPr>
          <p:nvPr/>
        </p:nvCxnSpPr>
        <p:spPr>
          <a:xfrm flipV="1">
            <a:off x="10508673" y="1396970"/>
            <a:ext cx="0" cy="617133"/>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4607413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69198" y="757157"/>
            <a:ext cx="8856984" cy="787945"/>
          </a:xfrm>
          <a:prstGeom prst="rect">
            <a:avLst/>
          </a:prstGeom>
        </p:spPr>
        <p:txBody>
          <a:bodyPr>
            <a:normAutofit/>
          </a:bodyPr>
          <a:lstStyle>
            <a:lvl1pPr algn="ctr" defTabSz="914400" rtl="0" eaLnBrk="1" latinLnBrk="0" hangingPunct="1">
              <a:spcBef>
                <a:spcPct val="0"/>
              </a:spcBef>
              <a:buNone/>
              <a:defRPr sz="4000" kern="1200">
                <a:solidFill>
                  <a:schemeClr val="tx1"/>
                </a:solidFill>
                <a:latin typeface="+mj-lt"/>
                <a:ea typeface="+mj-ea"/>
                <a:cs typeface="+mj-cs"/>
              </a:defRPr>
            </a:lvl1pPr>
          </a:lstStyle>
          <a:p>
            <a:pPr algn="l"/>
            <a:r>
              <a:rPr lang="en-GB" sz="3600" cap="all" dirty="0">
                <a:ln w="3175" cmpd="sng">
                  <a:noFill/>
                </a:ln>
              </a:rPr>
              <a:t>Routing problems</a:t>
            </a:r>
          </a:p>
        </p:txBody>
      </p:sp>
      <p:sp>
        <p:nvSpPr>
          <p:cNvPr id="3" name="Rectangle 2"/>
          <p:cNvSpPr/>
          <p:nvPr/>
        </p:nvSpPr>
        <p:spPr>
          <a:xfrm>
            <a:off x="390268" y="1958494"/>
            <a:ext cx="8341559" cy="3524042"/>
          </a:xfrm>
          <a:prstGeom prst="rect">
            <a:avLst/>
          </a:prstGeom>
        </p:spPr>
        <p:txBody>
          <a:bodyPr wrap="square">
            <a:spAutoFit/>
          </a:bodyPr>
          <a:lstStyle/>
          <a:p>
            <a:pPr marL="284400" indent="-285750">
              <a:spcAft>
                <a:spcPts val="1000"/>
              </a:spcAft>
              <a:buClr>
                <a:schemeClr val="tx1"/>
              </a:buClr>
              <a:buSzPct val="100000"/>
              <a:buFont typeface="Arial"/>
              <a:buChar char="•"/>
            </a:pPr>
            <a:r>
              <a:rPr lang="en-GB" dirty="0"/>
              <a:t>Routing and scheduling involves decisions about the optimum tracks followed by vehicles</a:t>
            </a:r>
          </a:p>
          <a:p>
            <a:pPr marL="741600" lvl="2" indent="-285750">
              <a:spcAft>
                <a:spcPts val="1000"/>
              </a:spcAft>
              <a:buClr>
                <a:schemeClr val="tx1"/>
              </a:buClr>
              <a:buSzPct val="100000"/>
              <a:buFont typeface="Arial"/>
              <a:buChar char="•"/>
            </a:pPr>
            <a:r>
              <a:rPr lang="en-GB" dirty="0"/>
              <a:t>The shortest-path problem finds the path through the network between a defined origin and destination that minimizes distance or some other measure based on distance</a:t>
            </a:r>
          </a:p>
          <a:p>
            <a:pPr marL="741600" lvl="2" indent="-285750">
              <a:spcAft>
                <a:spcPts val="1000"/>
              </a:spcAft>
              <a:buClr>
                <a:schemeClr val="tx1"/>
              </a:buClr>
              <a:buSzPct val="100000"/>
              <a:buFont typeface="Arial"/>
              <a:buChar char="•"/>
            </a:pPr>
            <a:r>
              <a:rPr lang="en-GB" dirty="0"/>
              <a:t>The traveling-salesman problem (TSP) is to select the best tour out of all possible orderings of places to visit, in order to minimize the distance (or other measure) travelled </a:t>
            </a:r>
          </a:p>
          <a:p>
            <a:pPr marL="741600" lvl="2" indent="-285750">
              <a:spcAft>
                <a:spcPts val="1000"/>
              </a:spcAft>
              <a:buClr>
                <a:schemeClr val="tx1"/>
              </a:buClr>
              <a:buSzPct val="100000"/>
              <a:buFont typeface="Arial"/>
              <a:buChar char="•"/>
            </a:pPr>
            <a:r>
              <a:rPr lang="en-GB" dirty="0"/>
              <a:t>The orienteering problem is similar to TSP but the objective is to maximize the rewards associated with visiting a selection of the stops while staying under a maximum distance.</a:t>
            </a:r>
          </a:p>
        </p:txBody>
      </p:sp>
      <p:sp>
        <p:nvSpPr>
          <p:cNvPr id="5" name="Footer Placeholder 1"/>
          <p:cNvSpPr>
            <a:spLocks noGrp="1"/>
          </p:cNvSpPr>
          <p:nvPr>
            <p:ph type="ftr" sz="quarter" idx="11"/>
          </p:nvPr>
        </p:nvSpPr>
        <p:spPr>
          <a:xfrm>
            <a:off x="174717" y="6309320"/>
            <a:ext cx="4622973" cy="411973"/>
          </a:xfrm>
        </p:spPr>
        <p:txBody>
          <a:bodyPr/>
          <a:lstStyle/>
          <a:p>
            <a:r>
              <a:rPr lang="en-NZ" dirty="0"/>
              <a:t>Adapted from Geographic Information Science And Systems, Longley, Goodchild, Maguire and </a:t>
            </a:r>
            <a:r>
              <a:rPr lang="en-NZ" dirty="0" err="1"/>
              <a:t>Rhind</a:t>
            </a:r>
            <a:endParaRPr lang="en-GB" dirty="0"/>
          </a:p>
        </p:txBody>
      </p:sp>
      <p:sp>
        <p:nvSpPr>
          <p:cNvPr id="6" name="Rounded Rectangle 5"/>
          <p:cNvSpPr/>
          <p:nvPr/>
        </p:nvSpPr>
        <p:spPr>
          <a:xfrm>
            <a:off x="9274233" y="5601197"/>
            <a:ext cx="2468880" cy="980902"/>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NZ" sz="1600" dirty="0"/>
              <a:t>Paths and distances between individual points</a:t>
            </a:r>
          </a:p>
        </p:txBody>
      </p:sp>
      <p:sp>
        <p:nvSpPr>
          <p:cNvPr id="7" name="Rounded Rectangle 6"/>
          <p:cNvSpPr/>
          <p:nvPr/>
        </p:nvSpPr>
        <p:spPr>
          <a:xfrm>
            <a:off x="9274233" y="3964044"/>
            <a:ext cx="2468880" cy="98090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NZ" sz="1600" dirty="0"/>
              <a:t>All the locations within a specified distance of a specific centre</a:t>
            </a:r>
          </a:p>
        </p:txBody>
      </p:sp>
      <p:sp>
        <p:nvSpPr>
          <p:cNvPr id="8" name="Rounded Rectangle 7"/>
          <p:cNvSpPr/>
          <p:nvPr/>
        </p:nvSpPr>
        <p:spPr>
          <a:xfrm>
            <a:off x="9274233" y="2014103"/>
            <a:ext cx="2468880" cy="1332807"/>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NZ" sz="1600" dirty="0"/>
              <a:t>All the locations that are within a specified distance of a specific centre and that total some measure of demand</a:t>
            </a:r>
          </a:p>
        </p:txBody>
      </p:sp>
      <p:sp>
        <p:nvSpPr>
          <p:cNvPr id="9" name="Rounded Rectangle 8"/>
          <p:cNvSpPr/>
          <p:nvPr/>
        </p:nvSpPr>
        <p:spPr>
          <a:xfrm>
            <a:off x="9274233" y="416068"/>
            <a:ext cx="2468880" cy="98090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NZ" sz="1600" dirty="0"/>
              <a:t>Allocation of locations to their best centre</a:t>
            </a:r>
          </a:p>
        </p:txBody>
      </p:sp>
      <p:cxnSp>
        <p:nvCxnSpPr>
          <p:cNvPr id="10" name="Straight Arrow Connector 9"/>
          <p:cNvCxnSpPr>
            <a:stCxn id="6" idx="0"/>
            <a:endCxn id="7" idx="2"/>
          </p:cNvCxnSpPr>
          <p:nvPr/>
        </p:nvCxnSpPr>
        <p:spPr>
          <a:xfrm flipV="1">
            <a:off x="10508673" y="4944946"/>
            <a:ext cx="0" cy="656251"/>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11" name="Straight Arrow Connector 10"/>
          <p:cNvCxnSpPr>
            <a:endCxn id="8" idx="2"/>
          </p:cNvCxnSpPr>
          <p:nvPr/>
        </p:nvCxnSpPr>
        <p:spPr>
          <a:xfrm flipV="1">
            <a:off x="10508673" y="3346910"/>
            <a:ext cx="0" cy="617136"/>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12" name="Straight Arrow Connector 11"/>
          <p:cNvCxnSpPr>
            <a:stCxn id="8" idx="0"/>
            <a:endCxn id="9" idx="2"/>
          </p:cNvCxnSpPr>
          <p:nvPr/>
        </p:nvCxnSpPr>
        <p:spPr>
          <a:xfrm flipV="1">
            <a:off x="10508673" y="1396970"/>
            <a:ext cx="0" cy="617133"/>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9179972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a:xfrm>
            <a:off x="723900" y="452438"/>
            <a:ext cx="9248598" cy="819150"/>
          </a:xfrm>
        </p:spPr>
        <p:txBody>
          <a:bodyPr>
            <a:normAutofit/>
          </a:bodyPr>
          <a:lstStyle/>
          <a:p>
            <a:r>
              <a:rPr lang="en-US" altLang="en-US" dirty="0"/>
              <a:t>Network Routing – shortest path problem</a:t>
            </a:r>
          </a:p>
        </p:txBody>
      </p:sp>
      <p:sp>
        <p:nvSpPr>
          <p:cNvPr id="11268" name="Rectangle 3"/>
          <p:cNvSpPr>
            <a:spLocks noGrp="1" noChangeArrowheads="1"/>
          </p:cNvSpPr>
          <p:nvPr>
            <p:ph type="body" idx="1"/>
          </p:nvPr>
        </p:nvSpPr>
        <p:spPr>
          <a:xfrm>
            <a:off x="533400" y="1504604"/>
            <a:ext cx="6552104" cy="4422371"/>
          </a:xfrm>
        </p:spPr>
        <p:txBody>
          <a:bodyPr>
            <a:normAutofit lnSpcReduction="10000"/>
          </a:bodyPr>
          <a:lstStyle/>
          <a:p>
            <a:r>
              <a:rPr lang="en-US" altLang="en-US" dirty="0"/>
              <a:t>Given a network (road, railway, gas, electricity...):</a:t>
            </a:r>
          </a:p>
          <a:p>
            <a:pPr lvl="1"/>
            <a:r>
              <a:rPr lang="en-US" altLang="en-US" dirty="0"/>
              <a:t>find least cost route from node A to node B</a:t>
            </a:r>
          </a:p>
          <a:p>
            <a:pPr lvl="1"/>
            <a:r>
              <a:rPr lang="en-US" altLang="en-US" dirty="0"/>
              <a:t>cost in a road network typically refers to distance or time</a:t>
            </a:r>
          </a:p>
          <a:p>
            <a:r>
              <a:rPr lang="en-US" altLang="en-US" dirty="0"/>
              <a:t>Find least cost route from A to B via specified set of other locations (travelling salesman problem)</a:t>
            </a:r>
          </a:p>
          <a:p>
            <a:r>
              <a:rPr lang="en-US" altLang="en-US" dirty="0"/>
              <a:t>Links of network must be associated with:</a:t>
            </a:r>
          </a:p>
          <a:p>
            <a:pPr lvl="1"/>
            <a:r>
              <a:rPr lang="en-US" altLang="en-US" dirty="0"/>
              <a:t>impedance values of distance, time or other factor – what we want to </a:t>
            </a:r>
            <a:r>
              <a:rPr lang="en-US" altLang="en-US" b="1" dirty="0" err="1"/>
              <a:t>minimise</a:t>
            </a:r>
            <a:endParaRPr lang="en-US" altLang="en-US" b="1" dirty="0"/>
          </a:p>
          <a:p>
            <a:pPr lvl="1"/>
            <a:r>
              <a:rPr lang="en-US" altLang="en-US" dirty="0"/>
              <a:t>directional and turning constraints (e.g. one-way street in given direction, no left turn at junction)</a:t>
            </a:r>
          </a:p>
          <a:p>
            <a:r>
              <a:rPr lang="en-US" altLang="en-US" dirty="0"/>
              <a:t>What else might be use as impedance value?</a:t>
            </a:r>
          </a:p>
          <a:p>
            <a:r>
              <a:rPr lang="en-US" altLang="en-US" dirty="0"/>
              <a:t>We could also build a network routing model that tried to maximize the impedance value (e.g. most scenic landmarks)</a:t>
            </a:r>
          </a:p>
        </p:txBody>
      </p:sp>
      <p:sp>
        <p:nvSpPr>
          <p:cNvPr id="34" name="TextBox 33"/>
          <p:cNvSpPr txBox="1"/>
          <p:nvPr/>
        </p:nvSpPr>
        <p:spPr>
          <a:xfrm>
            <a:off x="182880" y="6458989"/>
            <a:ext cx="3020379" cy="246221"/>
          </a:xfrm>
          <a:prstGeom prst="rect">
            <a:avLst/>
          </a:prstGeom>
          <a:noFill/>
        </p:spPr>
        <p:txBody>
          <a:bodyPr wrap="none" rtlCol="0">
            <a:spAutoFit/>
          </a:bodyPr>
          <a:lstStyle/>
          <a:p>
            <a:r>
              <a:rPr lang="en-NZ" sz="1000" dirty="0"/>
              <a:t>Source: Professor Christopher Jones, Cardiff University</a:t>
            </a:r>
          </a:p>
        </p:txBody>
      </p:sp>
      <p:cxnSp>
        <p:nvCxnSpPr>
          <p:cNvPr id="3" name="Straight Connector 2"/>
          <p:cNvCxnSpPr/>
          <p:nvPr/>
        </p:nvCxnSpPr>
        <p:spPr>
          <a:xfrm>
            <a:off x="8850287" y="1975117"/>
            <a:ext cx="1105591" cy="91699"/>
          </a:xfrm>
          <a:prstGeom prst="line">
            <a:avLst/>
          </a:prstGeom>
        </p:spPr>
        <p:style>
          <a:lnRef idx="2">
            <a:schemeClr val="accent3"/>
          </a:lnRef>
          <a:fillRef idx="1">
            <a:schemeClr val="lt1"/>
          </a:fillRef>
          <a:effectRef idx="0">
            <a:schemeClr val="accent3"/>
          </a:effectRef>
          <a:fontRef idx="minor">
            <a:schemeClr val="dk1"/>
          </a:fontRef>
        </p:style>
      </p:cxnSp>
      <p:cxnSp>
        <p:nvCxnSpPr>
          <p:cNvPr id="37" name="Straight Connector 36"/>
          <p:cNvCxnSpPr/>
          <p:nvPr/>
        </p:nvCxnSpPr>
        <p:spPr>
          <a:xfrm>
            <a:off x="9955878" y="2066816"/>
            <a:ext cx="914400" cy="914400"/>
          </a:xfrm>
          <a:prstGeom prst="line">
            <a:avLst/>
          </a:prstGeom>
        </p:spPr>
        <p:style>
          <a:lnRef idx="2">
            <a:schemeClr val="accent3"/>
          </a:lnRef>
          <a:fillRef idx="1">
            <a:schemeClr val="lt1"/>
          </a:fillRef>
          <a:effectRef idx="0">
            <a:schemeClr val="accent3"/>
          </a:effectRef>
          <a:fontRef idx="minor">
            <a:schemeClr val="dk1"/>
          </a:fontRef>
        </p:style>
      </p:cxnSp>
      <p:cxnSp>
        <p:nvCxnSpPr>
          <p:cNvPr id="38" name="Straight Connector 37"/>
          <p:cNvCxnSpPr/>
          <p:nvPr/>
        </p:nvCxnSpPr>
        <p:spPr>
          <a:xfrm>
            <a:off x="8850287" y="1975117"/>
            <a:ext cx="914400" cy="914400"/>
          </a:xfrm>
          <a:prstGeom prst="line">
            <a:avLst/>
          </a:prstGeom>
        </p:spPr>
        <p:style>
          <a:lnRef idx="2">
            <a:schemeClr val="accent3"/>
          </a:lnRef>
          <a:fillRef idx="1">
            <a:schemeClr val="lt1"/>
          </a:fillRef>
          <a:effectRef idx="0">
            <a:schemeClr val="accent3"/>
          </a:effectRef>
          <a:fontRef idx="minor">
            <a:schemeClr val="dk1"/>
          </a:fontRef>
        </p:style>
      </p:cxnSp>
      <p:cxnSp>
        <p:nvCxnSpPr>
          <p:cNvPr id="39" name="Straight Connector 38"/>
          <p:cNvCxnSpPr/>
          <p:nvPr/>
        </p:nvCxnSpPr>
        <p:spPr>
          <a:xfrm flipV="1">
            <a:off x="8855827" y="2889517"/>
            <a:ext cx="908860" cy="731519"/>
          </a:xfrm>
          <a:prstGeom prst="line">
            <a:avLst/>
          </a:prstGeom>
        </p:spPr>
        <p:style>
          <a:lnRef idx="2">
            <a:schemeClr val="accent3"/>
          </a:lnRef>
          <a:fillRef idx="1">
            <a:schemeClr val="lt1"/>
          </a:fillRef>
          <a:effectRef idx="0">
            <a:schemeClr val="accent3"/>
          </a:effectRef>
          <a:fontRef idx="minor">
            <a:schemeClr val="dk1"/>
          </a:fontRef>
        </p:style>
      </p:cxnSp>
      <p:cxnSp>
        <p:nvCxnSpPr>
          <p:cNvPr id="42" name="Straight Connector 41"/>
          <p:cNvCxnSpPr/>
          <p:nvPr/>
        </p:nvCxnSpPr>
        <p:spPr>
          <a:xfrm flipV="1">
            <a:off x="9961418" y="3009924"/>
            <a:ext cx="908860" cy="731519"/>
          </a:xfrm>
          <a:prstGeom prst="line">
            <a:avLst/>
          </a:prstGeom>
        </p:spPr>
        <p:style>
          <a:lnRef idx="2">
            <a:schemeClr val="accent3"/>
          </a:lnRef>
          <a:fillRef idx="1">
            <a:schemeClr val="lt1"/>
          </a:fillRef>
          <a:effectRef idx="0">
            <a:schemeClr val="accent3"/>
          </a:effectRef>
          <a:fontRef idx="minor">
            <a:schemeClr val="dk1"/>
          </a:fontRef>
        </p:style>
      </p:cxnSp>
      <p:cxnSp>
        <p:nvCxnSpPr>
          <p:cNvPr id="43" name="Straight Connector 42"/>
          <p:cNvCxnSpPr/>
          <p:nvPr/>
        </p:nvCxnSpPr>
        <p:spPr>
          <a:xfrm>
            <a:off x="9764687" y="2904885"/>
            <a:ext cx="1105591" cy="105039"/>
          </a:xfrm>
          <a:prstGeom prst="line">
            <a:avLst/>
          </a:prstGeom>
        </p:spPr>
        <p:style>
          <a:lnRef idx="2">
            <a:schemeClr val="accent3"/>
          </a:lnRef>
          <a:fillRef idx="1">
            <a:schemeClr val="lt1"/>
          </a:fillRef>
          <a:effectRef idx="0">
            <a:schemeClr val="accent3"/>
          </a:effectRef>
          <a:fontRef idx="minor">
            <a:schemeClr val="dk1"/>
          </a:fontRef>
        </p:style>
      </p:cxnSp>
      <p:cxnSp>
        <p:nvCxnSpPr>
          <p:cNvPr id="44" name="Straight Connector 43"/>
          <p:cNvCxnSpPr/>
          <p:nvPr/>
        </p:nvCxnSpPr>
        <p:spPr>
          <a:xfrm flipV="1">
            <a:off x="9764687" y="2051448"/>
            <a:ext cx="191191" cy="838069"/>
          </a:xfrm>
          <a:prstGeom prst="line">
            <a:avLst/>
          </a:prstGeom>
        </p:spPr>
        <p:style>
          <a:lnRef idx="1">
            <a:schemeClr val="accent3"/>
          </a:lnRef>
          <a:fillRef idx="0">
            <a:schemeClr val="accent3"/>
          </a:fillRef>
          <a:effectRef idx="0">
            <a:schemeClr val="accent3"/>
          </a:effectRef>
          <a:fontRef idx="minor">
            <a:schemeClr val="tx1"/>
          </a:fontRef>
        </p:style>
      </p:cxnSp>
      <p:cxnSp>
        <p:nvCxnSpPr>
          <p:cNvPr id="45" name="Straight Connector 44"/>
          <p:cNvCxnSpPr/>
          <p:nvPr/>
        </p:nvCxnSpPr>
        <p:spPr>
          <a:xfrm flipV="1">
            <a:off x="7935887" y="2005598"/>
            <a:ext cx="908860" cy="731519"/>
          </a:xfrm>
          <a:prstGeom prst="line">
            <a:avLst/>
          </a:prstGeom>
        </p:spPr>
        <p:style>
          <a:lnRef idx="2">
            <a:schemeClr val="accent3"/>
          </a:lnRef>
          <a:fillRef idx="1">
            <a:schemeClr val="lt1"/>
          </a:fillRef>
          <a:effectRef idx="0">
            <a:schemeClr val="accent3"/>
          </a:effectRef>
          <a:fontRef idx="minor">
            <a:schemeClr val="dk1"/>
          </a:fontRef>
        </p:style>
      </p:cxnSp>
      <p:cxnSp>
        <p:nvCxnSpPr>
          <p:cNvPr id="48" name="Straight Connector 47"/>
          <p:cNvCxnSpPr/>
          <p:nvPr/>
        </p:nvCxnSpPr>
        <p:spPr>
          <a:xfrm flipV="1">
            <a:off x="7969138" y="3621036"/>
            <a:ext cx="875609" cy="731520"/>
          </a:xfrm>
          <a:prstGeom prst="line">
            <a:avLst/>
          </a:prstGeom>
        </p:spPr>
        <p:style>
          <a:lnRef idx="2">
            <a:schemeClr val="accent3"/>
          </a:lnRef>
          <a:fillRef idx="1">
            <a:schemeClr val="lt1"/>
          </a:fillRef>
          <a:effectRef idx="0">
            <a:schemeClr val="accent3"/>
          </a:effectRef>
          <a:fontRef idx="minor">
            <a:schemeClr val="dk1"/>
          </a:fontRef>
        </p:style>
      </p:cxnSp>
      <p:cxnSp>
        <p:nvCxnSpPr>
          <p:cNvPr id="49" name="Straight Connector 48"/>
          <p:cNvCxnSpPr/>
          <p:nvPr/>
        </p:nvCxnSpPr>
        <p:spPr>
          <a:xfrm flipV="1">
            <a:off x="7935887" y="2767598"/>
            <a:ext cx="0" cy="1615440"/>
          </a:xfrm>
          <a:prstGeom prst="line">
            <a:avLst/>
          </a:prstGeom>
        </p:spPr>
        <p:style>
          <a:lnRef idx="2">
            <a:schemeClr val="accent3"/>
          </a:lnRef>
          <a:fillRef idx="1">
            <a:schemeClr val="lt1"/>
          </a:fillRef>
          <a:effectRef idx="0">
            <a:schemeClr val="accent3"/>
          </a:effectRef>
          <a:fontRef idx="minor">
            <a:schemeClr val="dk1"/>
          </a:fontRef>
        </p:style>
      </p:cxnSp>
      <p:cxnSp>
        <p:nvCxnSpPr>
          <p:cNvPr id="50" name="Straight Connector 49"/>
          <p:cNvCxnSpPr/>
          <p:nvPr/>
        </p:nvCxnSpPr>
        <p:spPr>
          <a:xfrm flipH="1" flipV="1">
            <a:off x="7937705" y="2767599"/>
            <a:ext cx="918122" cy="853437"/>
          </a:xfrm>
          <a:prstGeom prst="line">
            <a:avLst/>
          </a:prstGeom>
        </p:spPr>
        <p:style>
          <a:lnRef idx="2">
            <a:schemeClr val="accent3"/>
          </a:lnRef>
          <a:fillRef idx="1">
            <a:schemeClr val="lt1"/>
          </a:fillRef>
          <a:effectRef idx="0">
            <a:schemeClr val="accent3"/>
          </a:effectRef>
          <a:fontRef idx="minor">
            <a:schemeClr val="dk1"/>
          </a:fontRef>
        </p:style>
      </p:cxnSp>
      <p:cxnSp>
        <p:nvCxnSpPr>
          <p:cNvPr id="55" name="Straight Connector 54"/>
          <p:cNvCxnSpPr/>
          <p:nvPr/>
        </p:nvCxnSpPr>
        <p:spPr>
          <a:xfrm>
            <a:off x="8850287" y="3651255"/>
            <a:ext cx="1105591" cy="91699"/>
          </a:xfrm>
          <a:prstGeom prst="line">
            <a:avLst/>
          </a:prstGeom>
        </p:spPr>
        <p:style>
          <a:lnRef idx="2">
            <a:schemeClr val="accent3"/>
          </a:lnRef>
          <a:fillRef idx="1">
            <a:schemeClr val="lt1"/>
          </a:fillRef>
          <a:effectRef idx="0">
            <a:schemeClr val="accent3"/>
          </a:effectRef>
          <a:fontRef idx="minor">
            <a:schemeClr val="dk1"/>
          </a:fontRef>
        </p:style>
      </p:cxnSp>
      <p:cxnSp>
        <p:nvCxnSpPr>
          <p:cNvPr id="56" name="Straight Connector 55"/>
          <p:cNvCxnSpPr/>
          <p:nvPr/>
        </p:nvCxnSpPr>
        <p:spPr>
          <a:xfrm>
            <a:off x="9955878" y="3742954"/>
            <a:ext cx="914400" cy="914400"/>
          </a:xfrm>
          <a:prstGeom prst="line">
            <a:avLst/>
          </a:prstGeom>
        </p:spPr>
        <p:style>
          <a:lnRef idx="2">
            <a:schemeClr val="accent3"/>
          </a:lnRef>
          <a:fillRef idx="1">
            <a:schemeClr val="lt1"/>
          </a:fillRef>
          <a:effectRef idx="0">
            <a:schemeClr val="accent3"/>
          </a:effectRef>
          <a:fontRef idx="minor">
            <a:schemeClr val="dk1"/>
          </a:fontRef>
        </p:style>
      </p:cxnSp>
      <p:cxnSp>
        <p:nvCxnSpPr>
          <p:cNvPr id="57" name="Straight Connector 56"/>
          <p:cNvCxnSpPr/>
          <p:nvPr/>
        </p:nvCxnSpPr>
        <p:spPr>
          <a:xfrm>
            <a:off x="8850287" y="3651255"/>
            <a:ext cx="914400" cy="914400"/>
          </a:xfrm>
          <a:prstGeom prst="line">
            <a:avLst/>
          </a:prstGeom>
        </p:spPr>
        <p:style>
          <a:lnRef idx="2">
            <a:schemeClr val="accent3"/>
          </a:lnRef>
          <a:fillRef idx="1">
            <a:schemeClr val="lt1"/>
          </a:fillRef>
          <a:effectRef idx="0">
            <a:schemeClr val="accent3"/>
          </a:effectRef>
          <a:fontRef idx="minor">
            <a:schemeClr val="dk1"/>
          </a:fontRef>
        </p:style>
      </p:cxnSp>
      <p:cxnSp>
        <p:nvCxnSpPr>
          <p:cNvPr id="58" name="Straight Connector 57"/>
          <p:cNvCxnSpPr/>
          <p:nvPr/>
        </p:nvCxnSpPr>
        <p:spPr>
          <a:xfrm flipV="1">
            <a:off x="8855827" y="4565655"/>
            <a:ext cx="908860" cy="731520"/>
          </a:xfrm>
          <a:prstGeom prst="line">
            <a:avLst/>
          </a:prstGeom>
        </p:spPr>
        <p:style>
          <a:lnRef idx="2">
            <a:schemeClr val="accent3"/>
          </a:lnRef>
          <a:fillRef idx="1">
            <a:schemeClr val="lt1"/>
          </a:fillRef>
          <a:effectRef idx="0">
            <a:schemeClr val="accent3"/>
          </a:effectRef>
          <a:fontRef idx="minor">
            <a:schemeClr val="dk1"/>
          </a:fontRef>
        </p:style>
      </p:cxnSp>
      <p:cxnSp>
        <p:nvCxnSpPr>
          <p:cNvPr id="59" name="Straight Connector 58"/>
          <p:cNvCxnSpPr/>
          <p:nvPr/>
        </p:nvCxnSpPr>
        <p:spPr>
          <a:xfrm flipV="1">
            <a:off x="9961418" y="4686062"/>
            <a:ext cx="908860" cy="731520"/>
          </a:xfrm>
          <a:prstGeom prst="line">
            <a:avLst/>
          </a:prstGeom>
        </p:spPr>
        <p:style>
          <a:lnRef idx="2">
            <a:schemeClr val="accent3"/>
          </a:lnRef>
          <a:fillRef idx="1">
            <a:schemeClr val="lt1"/>
          </a:fillRef>
          <a:effectRef idx="0">
            <a:schemeClr val="accent3"/>
          </a:effectRef>
          <a:fontRef idx="minor">
            <a:schemeClr val="dk1"/>
          </a:fontRef>
        </p:style>
      </p:cxnSp>
      <p:cxnSp>
        <p:nvCxnSpPr>
          <p:cNvPr id="60" name="Straight Connector 59"/>
          <p:cNvCxnSpPr/>
          <p:nvPr/>
        </p:nvCxnSpPr>
        <p:spPr>
          <a:xfrm>
            <a:off x="9764687" y="4581023"/>
            <a:ext cx="1105591" cy="105039"/>
          </a:xfrm>
          <a:prstGeom prst="line">
            <a:avLst/>
          </a:prstGeom>
        </p:spPr>
        <p:style>
          <a:lnRef idx="2">
            <a:schemeClr val="accent3"/>
          </a:lnRef>
          <a:fillRef idx="1">
            <a:schemeClr val="lt1"/>
          </a:fillRef>
          <a:effectRef idx="0">
            <a:schemeClr val="accent3"/>
          </a:effectRef>
          <a:fontRef idx="minor">
            <a:schemeClr val="dk1"/>
          </a:fontRef>
        </p:style>
      </p:cxnSp>
      <p:cxnSp>
        <p:nvCxnSpPr>
          <p:cNvPr id="61" name="Straight Connector 60"/>
          <p:cNvCxnSpPr/>
          <p:nvPr/>
        </p:nvCxnSpPr>
        <p:spPr>
          <a:xfrm flipV="1">
            <a:off x="9764687" y="3727586"/>
            <a:ext cx="191191" cy="838070"/>
          </a:xfrm>
          <a:prstGeom prst="line">
            <a:avLst/>
          </a:prstGeom>
        </p:spPr>
        <p:style>
          <a:lnRef idx="2">
            <a:schemeClr val="accent3"/>
          </a:lnRef>
          <a:fillRef idx="1">
            <a:schemeClr val="lt1"/>
          </a:fillRef>
          <a:effectRef idx="0">
            <a:schemeClr val="accent3"/>
          </a:effectRef>
          <a:fontRef idx="minor">
            <a:schemeClr val="dk1"/>
          </a:fontRef>
        </p:style>
      </p:cxnSp>
      <p:cxnSp>
        <p:nvCxnSpPr>
          <p:cNvPr id="63" name="Straight Connector 62"/>
          <p:cNvCxnSpPr/>
          <p:nvPr/>
        </p:nvCxnSpPr>
        <p:spPr>
          <a:xfrm flipV="1">
            <a:off x="7969138" y="5297174"/>
            <a:ext cx="875609" cy="731520"/>
          </a:xfrm>
          <a:prstGeom prst="line">
            <a:avLst/>
          </a:prstGeom>
        </p:spPr>
        <p:style>
          <a:lnRef idx="2">
            <a:schemeClr val="accent3"/>
          </a:lnRef>
          <a:fillRef idx="1">
            <a:schemeClr val="lt1"/>
          </a:fillRef>
          <a:effectRef idx="0">
            <a:schemeClr val="accent3"/>
          </a:effectRef>
          <a:fontRef idx="minor">
            <a:schemeClr val="dk1"/>
          </a:fontRef>
        </p:style>
      </p:cxnSp>
      <p:cxnSp>
        <p:nvCxnSpPr>
          <p:cNvPr id="64" name="Straight Connector 63"/>
          <p:cNvCxnSpPr/>
          <p:nvPr/>
        </p:nvCxnSpPr>
        <p:spPr>
          <a:xfrm flipV="1">
            <a:off x="7935887" y="4443736"/>
            <a:ext cx="0" cy="1615440"/>
          </a:xfrm>
          <a:prstGeom prst="line">
            <a:avLst/>
          </a:prstGeom>
        </p:spPr>
        <p:style>
          <a:lnRef idx="2">
            <a:schemeClr val="accent3"/>
          </a:lnRef>
          <a:fillRef idx="1">
            <a:schemeClr val="lt1"/>
          </a:fillRef>
          <a:effectRef idx="0">
            <a:schemeClr val="accent3"/>
          </a:effectRef>
          <a:fontRef idx="minor">
            <a:schemeClr val="dk1"/>
          </a:fontRef>
        </p:style>
      </p:cxnSp>
      <p:cxnSp>
        <p:nvCxnSpPr>
          <p:cNvPr id="65" name="Straight Connector 64"/>
          <p:cNvCxnSpPr/>
          <p:nvPr/>
        </p:nvCxnSpPr>
        <p:spPr>
          <a:xfrm flipH="1" flipV="1">
            <a:off x="7937705" y="4443737"/>
            <a:ext cx="918122" cy="853438"/>
          </a:xfrm>
          <a:prstGeom prst="line">
            <a:avLst/>
          </a:prstGeom>
        </p:spPr>
        <p:style>
          <a:lnRef idx="2">
            <a:schemeClr val="accent3"/>
          </a:lnRef>
          <a:fillRef idx="1">
            <a:schemeClr val="lt1"/>
          </a:fillRef>
          <a:effectRef idx="0">
            <a:schemeClr val="accent3"/>
          </a:effectRef>
          <a:fontRef idx="minor">
            <a:schemeClr val="dk1"/>
          </a:fontRef>
        </p:style>
      </p:cxnSp>
      <p:cxnSp>
        <p:nvCxnSpPr>
          <p:cNvPr id="88" name="Straight Connector 87"/>
          <p:cNvCxnSpPr/>
          <p:nvPr/>
        </p:nvCxnSpPr>
        <p:spPr>
          <a:xfrm>
            <a:off x="9759147" y="4562881"/>
            <a:ext cx="213351" cy="854701"/>
          </a:xfrm>
          <a:prstGeom prst="line">
            <a:avLst/>
          </a:prstGeom>
        </p:spPr>
        <p:style>
          <a:lnRef idx="2">
            <a:schemeClr val="accent3"/>
          </a:lnRef>
          <a:fillRef idx="1">
            <a:schemeClr val="lt1"/>
          </a:fillRef>
          <a:effectRef idx="0">
            <a:schemeClr val="accent3"/>
          </a:effectRef>
          <a:fontRef idx="minor">
            <a:schemeClr val="dk1"/>
          </a:fontRef>
        </p:style>
      </p:cxnSp>
      <p:cxnSp>
        <p:nvCxnSpPr>
          <p:cNvPr id="90" name="Straight Connector 89"/>
          <p:cNvCxnSpPr/>
          <p:nvPr/>
        </p:nvCxnSpPr>
        <p:spPr>
          <a:xfrm>
            <a:off x="8850287" y="5298685"/>
            <a:ext cx="1105591" cy="105039"/>
          </a:xfrm>
          <a:prstGeom prst="line">
            <a:avLst/>
          </a:prstGeom>
        </p:spPr>
        <p:style>
          <a:lnRef idx="2">
            <a:schemeClr val="accent3"/>
          </a:lnRef>
          <a:fillRef idx="1">
            <a:schemeClr val="lt1"/>
          </a:fillRef>
          <a:effectRef idx="0">
            <a:schemeClr val="accent3"/>
          </a:effectRef>
          <a:fontRef idx="minor">
            <a:schemeClr val="dk1"/>
          </a:fontRef>
        </p:style>
      </p:cxnSp>
      <p:sp>
        <p:nvSpPr>
          <p:cNvPr id="36" name="TextBox 35"/>
          <p:cNvSpPr txBox="1"/>
          <p:nvPr/>
        </p:nvSpPr>
        <p:spPr>
          <a:xfrm>
            <a:off x="7935887" y="6089657"/>
            <a:ext cx="317716" cy="369332"/>
          </a:xfrm>
          <a:prstGeom prst="rect">
            <a:avLst/>
          </a:prstGeom>
          <a:noFill/>
        </p:spPr>
        <p:txBody>
          <a:bodyPr wrap="none" rtlCol="0">
            <a:spAutoFit/>
          </a:bodyPr>
          <a:lstStyle/>
          <a:p>
            <a:r>
              <a:rPr lang="en-NZ" dirty="0"/>
              <a:t>A</a:t>
            </a:r>
          </a:p>
        </p:txBody>
      </p:sp>
      <p:sp>
        <p:nvSpPr>
          <p:cNvPr id="92" name="TextBox 91"/>
          <p:cNvSpPr txBox="1"/>
          <p:nvPr/>
        </p:nvSpPr>
        <p:spPr>
          <a:xfrm>
            <a:off x="9936504" y="1688413"/>
            <a:ext cx="309700" cy="369332"/>
          </a:xfrm>
          <a:prstGeom prst="rect">
            <a:avLst/>
          </a:prstGeom>
          <a:noFill/>
        </p:spPr>
        <p:txBody>
          <a:bodyPr wrap="none" rtlCol="0">
            <a:spAutoFit/>
          </a:bodyPr>
          <a:lstStyle/>
          <a:p>
            <a:r>
              <a:rPr lang="en-NZ" dirty="0"/>
              <a:t>B</a:t>
            </a:r>
          </a:p>
        </p:txBody>
      </p:sp>
      <p:sp>
        <p:nvSpPr>
          <p:cNvPr id="40" name="5-Point Star 39"/>
          <p:cNvSpPr/>
          <p:nvPr/>
        </p:nvSpPr>
        <p:spPr>
          <a:xfrm>
            <a:off x="7873084" y="5964703"/>
            <a:ext cx="158858" cy="127984"/>
          </a:xfrm>
          <a:prstGeom prst="star5">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NZ"/>
          </a:p>
        </p:txBody>
      </p:sp>
      <p:sp>
        <p:nvSpPr>
          <p:cNvPr id="94" name="5-Point Star 93"/>
          <p:cNvSpPr/>
          <p:nvPr/>
        </p:nvSpPr>
        <p:spPr>
          <a:xfrm>
            <a:off x="9862754" y="2002577"/>
            <a:ext cx="158858" cy="127984"/>
          </a:xfrm>
          <a:prstGeom prst="star5">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NZ"/>
          </a:p>
        </p:txBody>
      </p:sp>
      <p:sp>
        <p:nvSpPr>
          <p:cNvPr id="95" name="TextBox 94"/>
          <p:cNvSpPr txBox="1"/>
          <p:nvPr/>
        </p:nvSpPr>
        <p:spPr>
          <a:xfrm>
            <a:off x="9097383" y="4063366"/>
            <a:ext cx="301686" cy="369332"/>
          </a:xfrm>
          <a:prstGeom prst="rect">
            <a:avLst/>
          </a:prstGeom>
          <a:noFill/>
        </p:spPr>
        <p:txBody>
          <a:bodyPr wrap="none" rtlCol="0">
            <a:spAutoFit/>
          </a:bodyPr>
          <a:lstStyle/>
          <a:p>
            <a:r>
              <a:rPr lang="en-NZ" dirty="0"/>
              <a:t>6</a:t>
            </a:r>
          </a:p>
        </p:txBody>
      </p:sp>
      <p:sp>
        <p:nvSpPr>
          <p:cNvPr id="96" name="TextBox 95"/>
          <p:cNvSpPr txBox="1"/>
          <p:nvPr/>
        </p:nvSpPr>
        <p:spPr>
          <a:xfrm>
            <a:off x="9587718" y="3972486"/>
            <a:ext cx="301686" cy="369332"/>
          </a:xfrm>
          <a:prstGeom prst="rect">
            <a:avLst/>
          </a:prstGeom>
          <a:noFill/>
        </p:spPr>
        <p:txBody>
          <a:bodyPr wrap="none" rtlCol="0">
            <a:spAutoFit/>
          </a:bodyPr>
          <a:lstStyle/>
          <a:p>
            <a:r>
              <a:rPr lang="en-NZ" dirty="0"/>
              <a:t>7</a:t>
            </a:r>
          </a:p>
        </p:txBody>
      </p:sp>
      <p:sp>
        <p:nvSpPr>
          <p:cNvPr id="97" name="TextBox 96"/>
          <p:cNvSpPr txBox="1"/>
          <p:nvPr/>
        </p:nvSpPr>
        <p:spPr>
          <a:xfrm>
            <a:off x="10329973" y="3924735"/>
            <a:ext cx="301686" cy="369332"/>
          </a:xfrm>
          <a:prstGeom prst="rect">
            <a:avLst/>
          </a:prstGeom>
          <a:noFill/>
        </p:spPr>
        <p:txBody>
          <a:bodyPr wrap="none" rtlCol="0">
            <a:spAutoFit/>
          </a:bodyPr>
          <a:lstStyle/>
          <a:p>
            <a:r>
              <a:rPr lang="en-NZ" dirty="0"/>
              <a:t>5</a:t>
            </a:r>
          </a:p>
        </p:txBody>
      </p:sp>
      <p:sp>
        <p:nvSpPr>
          <p:cNvPr id="98" name="TextBox 97"/>
          <p:cNvSpPr txBox="1"/>
          <p:nvPr/>
        </p:nvSpPr>
        <p:spPr>
          <a:xfrm>
            <a:off x="10091354" y="4301621"/>
            <a:ext cx="301686" cy="369332"/>
          </a:xfrm>
          <a:prstGeom prst="rect">
            <a:avLst/>
          </a:prstGeom>
          <a:noFill/>
        </p:spPr>
        <p:txBody>
          <a:bodyPr wrap="none" rtlCol="0">
            <a:spAutoFit/>
          </a:bodyPr>
          <a:lstStyle/>
          <a:p>
            <a:r>
              <a:rPr lang="en-NZ" dirty="0"/>
              <a:t>5</a:t>
            </a:r>
          </a:p>
        </p:txBody>
      </p:sp>
      <p:sp>
        <p:nvSpPr>
          <p:cNvPr id="99" name="TextBox 98"/>
          <p:cNvSpPr txBox="1"/>
          <p:nvPr/>
        </p:nvSpPr>
        <p:spPr>
          <a:xfrm>
            <a:off x="9812124" y="4830460"/>
            <a:ext cx="301686" cy="369332"/>
          </a:xfrm>
          <a:prstGeom prst="rect">
            <a:avLst/>
          </a:prstGeom>
          <a:noFill/>
        </p:spPr>
        <p:txBody>
          <a:bodyPr wrap="none" rtlCol="0">
            <a:spAutoFit/>
          </a:bodyPr>
          <a:lstStyle/>
          <a:p>
            <a:r>
              <a:rPr lang="en-NZ" dirty="0"/>
              <a:t>6</a:t>
            </a:r>
          </a:p>
        </p:txBody>
      </p:sp>
      <p:sp>
        <p:nvSpPr>
          <p:cNvPr id="100" name="TextBox 99"/>
          <p:cNvSpPr txBox="1"/>
          <p:nvPr/>
        </p:nvSpPr>
        <p:spPr>
          <a:xfrm>
            <a:off x="10297217" y="5021052"/>
            <a:ext cx="301686" cy="369332"/>
          </a:xfrm>
          <a:prstGeom prst="rect">
            <a:avLst/>
          </a:prstGeom>
          <a:noFill/>
        </p:spPr>
        <p:txBody>
          <a:bodyPr wrap="none" rtlCol="0">
            <a:spAutoFit/>
          </a:bodyPr>
          <a:lstStyle/>
          <a:p>
            <a:r>
              <a:rPr lang="en-NZ" dirty="0"/>
              <a:t>5</a:t>
            </a:r>
          </a:p>
        </p:txBody>
      </p:sp>
      <p:sp>
        <p:nvSpPr>
          <p:cNvPr id="101" name="TextBox 100"/>
          <p:cNvSpPr txBox="1"/>
          <p:nvPr/>
        </p:nvSpPr>
        <p:spPr>
          <a:xfrm>
            <a:off x="9260730" y="4824426"/>
            <a:ext cx="301686" cy="369332"/>
          </a:xfrm>
          <a:prstGeom prst="rect">
            <a:avLst/>
          </a:prstGeom>
          <a:noFill/>
        </p:spPr>
        <p:txBody>
          <a:bodyPr wrap="none" rtlCol="0">
            <a:spAutoFit/>
          </a:bodyPr>
          <a:lstStyle/>
          <a:p>
            <a:r>
              <a:rPr lang="en-NZ" dirty="0"/>
              <a:t>5</a:t>
            </a:r>
          </a:p>
        </p:txBody>
      </p:sp>
      <p:sp>
        <p:nvSpPr>
          <p:cNvPr id="102" name="TextBox 101"/>
          <p:cNvSpPr txBox="1"/>
          <p:nvPr/>
        </p:nvSpPr>
        <p:spPr>
          <a:xfrm>
            <a:off x="9314928" y="5329846"/>
            <a:ext cx="301686" cy="369332"/>
          </a:xfrm>
          <a:prstGeom prst="rect">
            <a:avLst/>
          </a:prstGeom>
          <a:noFill/>
        </p:spPr>
        <p:txBody>
          <a:bodyPr wrap="none" rtlCol="0">
            <a:spAutoFit/>
          </a:bodyPr>
          <a:lstStyle/>
          <a:p>
            <a:r>
              <a:rPr lang="en-NZ" dirty="0"/>
              <a:t>4</a:t>
            </a:r>
          </a:p>
        </p:txBody>
      </p:sp>
      <p:sp>
        <p:nvSpPr>
          <p:cNvPr id="103" name="TextBox 102"/>
          <p:cNvSpPr txBox="1"/>
          <p:nvPr/>
        </p:nvSpPr>
        <p:spPr>
          <a:xfrm>
            <a:off x="8370943" y="5626140"/>
            <a:ext cx="301686" cy="369332"/>
          </a:xfrm>
          <a:prstGeom prst="rect">
            <a:avLst/>
          </a:prstGeom>
          <a:noFill/>
        </p:spPr>
        <p:txBody>
          <a:bodyPr wrap="none" rtlCol="0">
            <a:spAutoFit/>
          </a:bodyPr>
          <a:lstStyle/>
          <a:p>
            <a:r>
              <a:rPr lang="en-NZ" dirty="0"/>
              <a:t>5</a:t>
            </a:r>
          </a:p>
        </p:txBody>
      </p:sp>
      <p:sp>
        <p:nvSpPr>
          <p:cNvPr id="104" name="TextBox 103"/>
          <p:cNvSpPr txBox="1"/>
          <p:nvPr/>
        </p:nvSpPr>
        <p:spPr>
          <a:xfrm>
            <a:off x="8231987" y="3651255"/>
            <a:ext cx="301686" cy="369332"/>
          </a:xfrm>
          <a:prstGeom prst="rect">
            <a:avLst/>
          </a:prstGeom>
          <a:noFill/>
        </p:spPr>
        <p:txBody>
          <a:bodyPr wrap="none" rtlCol="0">
            <a:spAutoFit/>
          </a:bodyPr>
          <a:lstStyle/>
          <a:p>
            <a:r>
              <a:rPr lang="en-NZ" dirty="0"/>
              <a:t>5</a:t>
            </a:r>
          </a:p>
        </p:txBody>
      </p:sp>
      <p:sp>
        <p:nvSpPr>
          <p:cNvPr id="105" name="TextBox 104"/>
          <p:cNvSpPr txBox="1"/>
          <p:nvPr/>
        </p:nvSpPr>
        <p:spPr>
          <a:xfrm>
            <a:off x="7653603" y="3537131"/>
            <a:ext cx="301686" cy="369332"/>
          </a:xfrm>
          <a:prstGeom prst="rect">
            <a:avLst/>
          </a:prstGeom>
          <a:noFill/>
        </p:spPr>
        <p:txBody>
          <a:bodyPr wrap="none" rtlCol="0">
            <a:spAutoFit/>
          </a:bodyPr>
          <a:lstStyle/>
          <a:p>
            <a:r>
              <a:rPr lang="en-NZ" dirty="0"/>
              <a:t>4</a:t>
            </a:r>
          </a:p>
        </p:txBody>
      </p:sp>
      <p:sp>
        <p:nvSpPr>
          <p:cNvPr id="106" name="TextBox 105"/>
          <p:cNvSpPr txBox="1"/>
          <p:nvPr/>
        </p:nvSpPr>
        <p:spPr>
          <a:xfrm>
            <a:off x="8353771" y="4551305"/>
            <a:ext cx="301686" cy="369332"/>
          </a:xfrm>
          <a:prstGeom prst="rect">
            <a:avLst/>
          </a:prstGeom>
          <a:noFill/>
        </p:spPr>
        <p:txBody>
          <a:bodyPr wrap="none" rtlCol="0">
            <a:spAutoFit/>
          </a:bodyPr>
          <a:lstStyle/>
          <a:p>
            <a:r>
              <a:rPr lang="en-NZ" dirty="0"/>
              <a:t>4</a:t>
            </a:r>
          </a:p>
        </p:txBody>
      </p:sp>
      <p:sp>
        <p:nvSpPr>
          <p:cNvPr id="107" name="TextBox 106"/>
          <p:cNvSpPr txBox="1"/>
          <p:nvPr/>
        </p:nvSpPr>
        <p:spPr>
          <a:xfrm>
            <a:off x="7667336" y="5118944"/>
            <a:ext cx="301686" cy="369332"/>
          </a:xfrm>
          <a:prstGeom prst="rect">
            <a:avLst/>
          </a:prstGeom>
          <a:noFill/>
        </p:spPr>
        <p:txBody>
          <a:bodyPr wrap="none" rtlCol="0">
            <a:spAutoFit/>
          </a:bodyPr>
          <a:lstStyle/>
          <a:p>
            <a:r>
              <a:rPr lang="en-NZ" dirty="0"/>
              <a:t>5</a:t>
            </a:r>
          </a:p>
        </p:txBody>
      </p:sp>
      <p:sp>
        <p:nvSpPr>
          <p:cNvPr id="108" name="TextBox 107"/>
          <p:cNvSpPr txBox="1"/>
          <p:nvPr/>
        </p:nvSpPr>
        <p:spPr>
          <a:xfrm>
            <a:off x="10111392" y="3154322"/>
            <a:ext cx="301686" cy="369332"/>
          </a:xfrm>
          <a:prstGeom prst="rect">
            <a:avLst/>
          </a:prstGeom>
          <a:noFill/>
        </p:spPr>
        <p:txBody>
          <a:bodyPr wrap="none" rtlCol="0">
            <a:spAutoFit/>
          </a:bodyPr>
          <a:lstStyle/>
          <a:p>
            <a:r>
              <a:rPr lang="en-NZ" dirty="0"/>
              <a:t>6</a:t>
            </a:r>
          </a:p>
        </p:txBody>
      </p:sp>
      <p:sp>
        <p:nvSpPr>
          <p:cNvPr id="109" name="TextBox 108"/>
          <p:cNvSpPr txBox="1"/>
          <p:nvPr/>
        </p:nvSpPr>
        <p:spPr>
          <a:xfrm>
            <a:off x="9374517" y="3354671"/>
            <a:ext cx="301686" cy="369332"/>
          </a:xfrm>
          <a:prstGeom prst="rect">
            <a:avLst/>
          </a:prstGeom>
          <a:noFill/>
        </p:spPr>
        <p:txBody>
          <a:bodyPr wrap="none" rtlCol="0">
            <a:spAutoFit/>
          </a:bodyPr>
          <a:lstStyle/>
          <a:p>
            <a:r>
              <a:rPr lang="en-NZ" dirty="0"/>
              <a:t>5</a:t>
            </a:r>
          </a:p>
        </p:txBody>
      </p:sp>
      <p:sp>
        <p:nvSpPr>
          <p:cNvPr id="110" name="TextBox 109"/>
          <p:cNvSpPr txBox="1"/>
          <p:nvPr/>
        </p:nvSpPr>
        <p:spPr>
          <a:xfrm>
            <a:off x="9156644" y="2928688"/>
            <a:ext cx="301686" cy="369332"/>
          </a:xfrm>
          <a:prstGeom prst="rect">
            <a:avLst/>
          </a:prstGeom>
          <a:noFill/>
        </p:spPr>
        <p:txBody>
          <a:bodyPr wrap="none" rtlCol="0">
            <a:spAutoFit/>
          </a:bodyPr>
          <a:lstStyle/>
          <a:p>
            <a:r>
              <a:rPr lang="en-NZ" dirty="0"/>
              <a:t>3</a:t>
            </a:r>
          </a:p>
        </p:txBody>
      </p:sp>
      <p:sp>
        <p:nvSpPr>
          <p:cNvPr id="111" name="TextBox 110"/>
          <p:cNvSpPr txBox="1"/>
          <p:nvPr/>
        </p:nvSpPr>
        <p:spPr>
          <a:xfrm>
            <a:off x="8337840" y="2902556"/>
            <a:ext cx="301686" cy="369332"/>
          </a:xfrm>
          <a:prstGeom prst="rect">
            <a:avLst/>
          </a:prstGeom>
          <a:noFill/>
        </p:spPr>
        <p:txBody>
          <a:bodyPr wrap="none" rtlCol="0">
            <a:spAutoFit/>
          </a:bodyPr>
          <a:lstStyle/>
          <a:p>
            <a:r>
              <a:rPr lang="en-NZ" dirty="0"/>
              <a:t>7</a:t>
            </a:r>
          </a:p>
        </p:txBody>
      </p:sp>
      <p:sp>
        <p:nvSpPr>
          <p:cNvPr id="112" name="TextBox 111"/>
          <p:cNvSpPr txBox="1"/>
          <p:nvPr/>
        </p:nvSpPr>
        <p:spPr>
          <a:xfrm>
            <a:off x="9319100" y="1647099"/>
            <a:ext cx="301686" cy="369332"/>
          </a:xfrm>
          <a:prstGeom prst="rect">
            <a:avLst/>
          </a:prstGeom>
          <a:noFill/>
        </p:spPr>
        <p:txBody>
          <a:bodyPr wrap="none" rtlCol="0">
            <a:spAutoFit/>
          </a:bodyPr>
          <a:lstStyle/>
          <a:p>
            <a:r>
              <a:rPr lang="en-NZ" dirty="0"/>
              <a:t>5</a:t>
            </a:r>
          </a:p>
        </p:txBody>
      </p:sp>
      <p:sp>
        <p:nvSpPr>
          <p:cNvPr id="113" name="TextBox 112"/>
          <p:cNvSpPr txBox="1"/>
          <p:nvPr/>
        </p:nvSpPr>
        <p:spPr>
          <a:xfrm>
            <a:off x="9000261" y="2339350"/>
            <a:ext cx="301686" cy="369332"/>
          </a:xfrm>
          <a:prstGeom prst="rect">
            <a:avLst/>
          </a:prstGeom>
          <a:noFill/>
        </p:spPr>
        <p:txBody>
          <a:bodyPr wrap="none" rtlCol="0">
            <a:spAutoFit/>
          </a:bodyPr>
          <a:lstStyle/>
          <a:p>
            <a:r>
              <a:rPr lang="en-NZ" dirty="0"/>
              <a:t>6</a:t>
            </a:r>
          </a:p>
        </p:txBody>
      </p:sp>
      <p:sp>
        <p:nvSpPr>
          <p:cNvPr id="114" name="TextBox 113"/>
          <p:cNvSpPr txBox="1"/>
          <p:nvPr/>
        </p:nvSpPr>
        <p:spPr>
          <a:xfrm>
            <a:off x="8186997" y="2076657"/>
            <a:ext cx="301686" cy="369332"/>
          </a:xfrm>
          <a:prstGeom prst="rect">
            <a:avLst/>
          </a:prstGeom>
          <a:noFill/>
        </p:spPr>
        <p:txBody>
          <a:bodyPr wrap="none" rtlCol="0">
            <a:spAutoFit/>
          </a:bodyPr>
          <a:lstStyle/>
          <a:p>
            <a:r>
              <a:rPr lang="en-NZ" dirty="0"/>
              <a:t>4</a:t>
            </a:r>
          </a:p>
        </p:txBody>
      </p:sp>
      <p:sp>
        <p:nvSpPr>
          <p:cNvPr id="115" name="TextBox 114"/>
          <p:cNvSpPr txBox="1"/>
          <p:nvPr/>
        </p:nvSpPr>
        <p:spPr>
          <a:xfrm>
            <a:off x="10028287" y="2611365"/>
            <a:ext cx="301686" cy="369332"/>
          </a:xfrm>
          <a:prstGeom prst="rect">
            <a:avLst/>
          </a:prstGeom>
          <a:noFill/>
        </p:spPr>
        <p:txBody>
          <a:bodyPr wrap="none" rtlCol="0">
            <a:spAutoFit/>
          </a:bodyPr>
          <a:lstStyle/>
          <a:p>
            <a:r>
              <a:rPr lang="en-NZ" dirty="0"/>
              <a:t>5</a:t>
            </a:r>
          </a:p>
        </p:txBody>
      </p:sp>
      <p:sp>
        <p:nvSpPr>
          <p:cNvPr id="116" name="TextBox 115"/>
          <p:cNvSpPr txBox="1"/>
          <p:nvPr/>
        </p:nvSpPr>
        <p:spPr>
          <a:xfrm>
            <a:off x="9583103" y="2279307"/>
            <a:ext cx="301686" cy="369332"/>
          </a:xfrm>
          <a:prstGeom prst="rect">
            <a:avLst/>
          </a:prstGeom>
          <a:noFill/>
        </p:spPr>
        <p:txBody>
          <a:bodyPr wrap="none" rtlCol="0">
            <a:spAutoFit/>
          </a:bodyPr>
          <a:lstStyle/>
          <a:p>
            <a:r>
              <a:rPr lang="en-NZ" dirty="0"/>
              <a:t>5</a:t>
            </a:r>
          </a:p>
        </p:txBody>
      </p:sp>
      <p:sp>
        <p:nvSpPr>
          <p:cNvPr id="117" name="TextBox 116"/>
          <p:cNvSpPr txBox="1"/>
          <p:nvPr/>
        </p:nvSpPr>
        <p:spPr>
          <a:xfrm>
            <a:off x="10327806" y="2228421"/>
            <a:ext cx="301686" cy="369332"/>
          </a:xfrm>
          <a:prstGeom prst="rect">
            <a:avLst/>
          </a:prstGeom>
          <a:noFill/>
        </p:spPr>
        <p:txBody>
          <a:bodyPr wrap="none" rtlCol="0">
            <a:spAutoFit/>
          </a:bodyPr>
          <a:lstStyle/>
          <a:p>
            <a:r>
              <a:rPr lang="en-NZ" dirty="0"/>
              <a:t>5</a:t>
            </a:r>
          </a:p>
        </p:txBody>
      </p:sp>
    </p:spTree>
    <p:extLst>
      <p:ext uri="{BB962C8B-B14F-4D97-AF65-F5344CB8AC3E}">
        <p14:creationId xmlns:p14="http://schemas.microsoft.com/office/powerpoint/2010/main" val="22089099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9957" y="1313410"/>
            <a:ext cx="8572814" cy="4100042"/>
          </a:xfrm>
          <a:prstGeom prst="rect">
            <a:avLst/>
          </a:prstGeom>
        </p:spPr>
      </p:pic>
      <p:sp>
        <p:nvSpPr>
          <p:cNvPr id="3" name="TextBox 2"/>
          <p:cNvSpPr txBox="1"/>
          <p:nvPr/>
        </p:nvSpPr>
        <p:spPr>
          <a:xfrm>
            <a:off x="689957" y="5569528"/>
            <a:ext cx="6160661" cy="261610"/>
          </a:xfrm>
          <a:prstGeom prst="rect">
            <a:avLst/>
          </a:prstGeom>
          <a:noFill/>
        </p:spPr>
        <p:txBody>
          <a:bodyPr wrap="none" rtlCol="0">
            <a:spAutoFit/>
          </a:bodyPr>
          <a:lstStyle/>
          <a:p>
            <a:r>
              <a:rPr lang="en-NZ" sz="1100" dirty="0"/>
              <a:t>Source: https://medium.com/basecs/the-trials-and-tribulations-of-the-traveling-salesman-56048d6709d</a:t>
            </a:r>
          </a:p>
        </p:txBody>
      </p:sp>
      <p:sp>
        <p:nvSpPr>
          <p:cNvPr id="4" name="Rectangle 2"/>
          <p:cNvSpPr txBox="1">
            <a:spLocks noChangeArrowheads="1"/>
          </p:cNvSpPr>
          <p:nvPr/>
        </p:nvSpPr>
        <p:spPr>
          <a:xfrm>
            <a:off x="466206" y="338184"/>
            <a:ext cx="10913918" cy="819150"/>
          </a:xfrm>
          <a:prstGeom prst="rect">
            <a:avLst/>
          </a:prstGeom>
        </p:spPr>
        <p:txBody>
          <a:bodyP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en-US" dirty="0"/>
              <a:t>Network Routing – travelling salesman problem</a:t>
            </a:r>
          </a:p>
        </p:txBody>
      </p:sp>
    </p:spTree>
    <p:extLst>
      <p:ext uri="{BB962C8B-B14F-4D97-AF65-F5344CB8AC3E}">
        <p14:creationId xmlns:p14="http://schemas.microsoft.com/office/powerpoint/2010/main" val="25723354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err="1"/>
              <a:t>Dijkstra’s</a:t>
            </a:r>
            <a:r>
              <a:rPr lang="en-NZ" dirty="0"/>
              <a:t> algorithm</a:t>
            </a:r>
          </a:p>
        </p:txBody>
      </p:sp>
      <p:sp>
        <p:nvSpPr>
          <p:cNvPr id="3" name="Content Placeholder 2"/>
          <p:cNvSpPr>
            <a:spLocks noGrp="1"/>
          </p:cNvSpPr>
          <p:nvPr>
            <p:ph idx="1"/>
          </p:nvPr>
        </p:nvSpPr>
        <p:spPr>
          <a:xfrm>
            <a:off x="436420" y="2457951"/>
            <a:ext cx="5066605" cy="3649133"/>
          </a:xfrm>
        </p:spPr>
        <p:txBody>
          <a:bodyPr/>
          <a:lstStyle/>
          <a:p>
            <a:r>
              <a:rPr lang="en-NZ" dirty="0"/>
              <a:t>Calculates the shortest path between two nodes (or to all nodes from a source)</a:t>
            </a:r>
          </a:p>
          <a:p>
            <a:r>
              <a:rPr lang="en-NZ" dirty="0"/>
              <a:t>Starts by assigning a distance of infinity to all nodes</a:t>
            </a:r>
          </a:p>
          <a:p>
            <a:r>
              <a:rPr lang="en-NZ" dirty="0"/>
              <a:t>Then from the start node:</a:t>
            </a:r>
          </a:p>
          <a:p>
            <a:pPr lvl="1"/>
            <a:r>
              <a:rPr lang="en-NZ" dirty="0"/>
              <a:t>calculates the distance to every connected node as sum of distance of current node plus distance to each connected node</a:t>
            </a:r>
          </a:p>
          <a:p>
            <a:pPr lvl="1"/>
            <a:r>
              <a:rPr lang="en-NZ" dirty="0"/>
              <a:t>if it is less than current value of node, reset to calculated distance</a:t>
            </a:r>
          </a:p>
          <a:p>
            <a:pPr lvl="1"/>
            <a:endParaRPr lang="en-NZ" dirty="0"/>
          </a:p>
        </p:txBody>
      </p:sp>
      <p:pic>
        <p:nvPicPr>
          <p:cNvPr id="4" name="Picture 3"/>
          <p:cNvPicPr>
            <a:picLocks noChangeAspect="1"/>
          </p:cNvPicPr>
          <p:nvPr/>
        </p:nvPicPr>
        <p:blipFill>
          <a:blip r:embed="rId2"/>
          <a:stretch>
            <a:fillRect/>
          </a:stretch>
        </p:blipFill>
        <p:spPr>
          <a:xfrm>
            <a:off x="6227739" y="386825"/>
            <a:ext cx="5537194" cy="3358083"/>
          </a:xfrm>
          <a:prstGeom prst="rect">
            <a:avLst/>
          </a:prstGeom>
        </p:spPr>
      </p:pic>
      <p:pic>
        <p:nvPicPr>
          <p:cNvPr id="5" name="Picture 4"/>
          <p:cNvPicPr>
            <a:picLocks noChangeAspect="1"/>
          </p:cNvPicPr>
          <p:nvPr/>
        </p:nvPicPr>
        <p:blipFill>
          <a:blip r:embed="rId3"/>
          <a:stretch>
            <a:fillRect/>
          </a:stretch>
        </p:blipFill>
        <p:spPr>
          <a:xfrm>
            <a:off x="6227739" y="4359863"/>
            <a:ext cx="3778913" cy="1297726"/>
          </a:xfrm>
          <a:prstGeom prst="rect">
            <a:avLst/>
          </a:prstGeom>
        </p:spPr>
      </p:pic>
      <p:sp>
        <p:nvSpPr>
          <p:cNvPr id="6" name="TextBox 5"/>
          <p:cNvSpPr txBox="1"/>
          <p:nvPr/>
        </p:nvSpPr>
        <p:spPr>
          <a:xfrm>
            <a:off x="6134793" y="3913185"/>
            <a:ext cx="2274982" cy="369332"/>
          </a:xfrm>
          <a:prstGeom prst="rect">
            <a:avLst/>
          </a:prstGeom>
          <a:noFill/>
        </p:spPr>
        <p:txBody>
          <a:bodyPr wrap="none" rtlCol="0">
            <a:spAutoFit/>
          </a:bodyPr>
          <a:lstStyle/>
          <a:p>
            <a:r>
              <a:rPr lang="en-NZ" dirty="0"/>
              <a:t>To read back the path:</a:t>
            </a:r>
          </a:p>
        </p:txBody>
      </p:sp>
      <p:sp>
        <p:nvSpPr>
          <p:cNvPr id="7" name="TextBox 6"/>
          <p:cNvSpPr txBox="1"/>
          <p:nvPr/>
        </p:nvSpPr>
        <p:spPr>
          <a:xfrm>
            <a:off x="6134793" y="5830085"/>
            <a:ext cx="4051943" cy="276999"/>
          </a:xfrm>
          <a:prstGeom prst="rect">
            <a:avLst/>
          </a:prstGeom>
          <a:noFill/>
        </p:spPr>
        <p:txBody>
          <a:bodyPr wrap="none" rtlCol="0">
            <a:spAutoFit/>
          </a:bodyPr>
          <a:lstStyle/>
          <a:p>
            <a:r>
              <a:rPr lang="en-NZ" sz="1200" dirty="0"/>
              <a:t>Source: https://en.wikipedia.org/wiki/Dijkstra%27s_algorithm</a:t>
            </a:r>
          </a:p>
        </p:txBody>
      </p:sp>
    </p:spTree>
    <p:extLst>
      <p:ext uri="{BB962C8B-B14F-4D97-AF65-F5344CB8AC3E}">
        <p14:creationId xmlns:p14="http://schemas.microsoft.com/office/powerpoint/2010/main" val="33918758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622" y="179196"/>
            <a:ext cx="10131425" cy="761999"/>
          </a:xfrm>
        </p:spPr>
        <p:txBody>
          <a:bodyPr/>
          <a:lstStyle/>
          <a:p>
            <a:r>
              <a:rPr lang="en-NZ" dirty="0"/>
              <a:t>Distance metrics</a:t>
            </a:r>
          </a:p>
        </p:txBody>
      </p:sp>
      <p:sp>
        <p:nvSpPr>
          <p:cNvPr id="3" name="Content Placeholder 2"/>
          <p:cNvSpPr>
            <a:spLocks noGrp="1"/>
          </p:cNvSpPr>
          <p:nvPr>
            <p:ph idx="1"/>
          </p:nvPr>
        </p:nvSpPr>
        <p:spPr>
          <a:xfrm>
            <a:off x="197622" y="941195"/>
            <a:ext cx="8933969" cy="5140823"/>
          </a:xfrm>
        </p:spPr>
        <p:txBody>
          <a:bodyPr>
            <a:normAutofit lnSpcReduction="10000"/>
          </a:bodyPr>
          <a:lstStyle/>
          <a:p>
            <a:r>
              <a:rPr lang="en-NZ" dirty="0"/>
              <a:t>If we are including a distance metric in a multi-criteria evaluation problem, we might want to include a measure like ‘within x distance’</a:t>
            </a:r>
          </a:p>
          <a:p>
            <a:r>
              <a:rPr lang="en-NZ" dirty="0"/>
              <a:t>Applications like: </a:t>
            </a:r>
          </a:p>
          <a:p>
            <a:pPr lvl="1"/>
            <a:r>
              <a:rPr lang="en-NZ" dirty="0"/>
              <a:t>journey to crime for crime analysis, distance to hospital for health analysis</a:t>
            </a:r>
          </a:p>
          <a:p>
            <a:r>
              <a:rPr lang="en-NZ" dirty="0"/>
              <a:t>We can use different distance metrics</a:t>
            </a:r>
          </a:p>
          <a:p>
            <a:r>
              <a:rPr lang="en-NZ" dirty="0"/>
              <a:t>Euclidean distance (green):</a:t>
            </a:r>
          </a:p>
          <a:p>
            <a:pPr lvl="1"/>
            <a:r>
              <a:rPr lang="en-NZ" dirty="0"/>
              <a:t>As the crow flies, distance from one point to the next, doesn’t consider roads or routes</a:t>
            </a:r>
          </a:p>
          <a:p>
            <a:pPr lvl="1"/>
            <a:r>
              <a:rPr lang="en-NZ" dirty="0"/>
              <a:t>Simple, but often not very reliable because we can’t drive (walk) everywhere</a:t>
            </a:r>
          </a:p>
          <a:p>
            <a:r>
              <a:rPr lang="en-NZ" dirty="0"/>
              <a:t>Street-distance:</a:t>
            </a:r>
          </a:p>
          <a:p>
            <a:pPr lvl="1"/>
            <a:r>
              <a:rPr lang="en-NZ" dirty="0"/>
              <a:t>Accurate, but requires a lot of detail about turns, obstacles etc.</a:t>
            </a:r>
          </a:p>
          <a:p>
            <a:r>
              <a:rPr lang="en-NZ" dirty="0"/>
              <a:t>Manhattan distance (red, yellow, blue):</a:t>
            </a:r>
          </a:p>
          <a:p>
            <a:pPr lvl="1"/>
            <a:r>
              <a:rPr lang="en-NZ" dirty="0"/>
              <a:t>Inspired by city block</a:t>
            </a:r>
          </a:p>
          <a:p>
            <a:pPr lvl="1"/>
            <a:r>
              <a:rPr lang="en-NZ" dirty="0"/>
              <a:t>Measures distance only in horizontal and vertical directions</a:t>
            </a:r>
          </a:p>
          <a:p>
            <a:pPr lvl="1"/>
            <a:r>
              <a:rPr lang="en-NZ" dirty="0"/>
              <a:t>And with right angles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78862" y="179196"/>
            <a:ext cx="2103120" cy="2103120"/>
          </a:xfrm>
          <a:prstGeom prst="rect">
            <a:avLst/>
          </a:prstGeom>
        </p:spPr>
      </p:pic>
      <p:sp>
        <p:nvSpPr>
          <p:cNvPr id="6" name="TextBox 5"/>
          <p:cNvSpPr txBox="1"/>
          <p:nvPr/>
        </p:nvSpPr>
        <p:spPr>
          <a:xfrm rot="16200000">
            <a:off x="10148199" y="1856358"/>
            <a:ext cx="3430747" cy="261610"/>
          </a:xfrm>
          <a:prstGeom prst="rect">
            <a:avLst/>
          </a:prstGeom>
          <a:noFill/>
        </p:spPr>
        <p:txBody>
          <a:bodyPr wrap="none" rtlCol="0">
            <a:spAutoFit/>
          </a:bodyPr>
          <a:lstStyle/>
          <a:p>
            <a:r>
              <a:rPr lang="en-NZ" sz="1100" dirty="0"/>
              <a:t>Source: https://en.wikipedia.org/wiki/Taxicab_geometry</a:t>
            </a:r>
          </a:p>
        </p:txBody>
      </p:sp>
      <p:sp>
        <p:nvSpPr>
          <p:cNvPr id="8" name="TextBox 7"/>
          <p:cNvSpPr txBox="1"/>
          <p:nvPr/>
        </p:nvSpPr>
        <p:spPr>
          <a:xfrm>
            <a:off x="6742939" y="6489248"/>
            <a:ext cx="4871847" cy="261610"/>
          </a:xfrm>
          <a:prstGeom prst="rect">
            <a:avLst/>
          </a:prstGeom>
          <a:noFill/>
        </p:spPr>
        <p:txBody>
          <a:bodyPr wrap="none" rtlCol="0">
            <a:spAutoFit/>
          </a:bodyPr>
          <a:lstStyle/>
          <a:p>
            <a:r>
              <a:rPr lang="en-NZ" sz="1100" dirty="0"/>
              <a:t>Source: </a:t>
            </a:r>
            <a:r>
              <a:rPr lang="en-NZ" sz="1100" dirty="0" err="1"/>
              <a:t>Chainey</a:t>
            </a:r>
            <a:r>
              <a:rPr lang="en-NZ" sz="1100" dirty="0"/>
              <a:t>, S., &amp; </a:t>
            </a:r>
            <a:r>
              <a:rPr lang="en-NZ" sz="1100" dirty="0" err="1"/>
              <a:t>Ratcliffe</a:t>
            </a:r>
            <a:r>
              <a:rPr lang="en-NZ" sz="1100" dirty="0"/>
              <a:t>, J. (2013). </a:t>
            </a:r>
            <a:r>
              <a:rPr lang="en-NZ" sz="1100" i="1" dirty="0"/>
              <a:t>GIS and crime mapping</a:t>
            </a:r>
            <a:r>
              <a:rPr lang="en-NZ" sz="1100" dirty="0"/>
              <a:t>. John Wiley &amp; So</a:t>
            </a:r>
          </a:p>
        </p:txBody>
      </p:sp>
      <p:pic>
        <p:nvPicPr>
          <p:cNvPr id="5" name="Picture 4">
            <a:extLst>
              <a:ext uri="{FF2B5EF4-FFF2-40B4-BE49-F238E27FC236}">
                <a16:creationId xmlns:a16="http://schemas.microsoft.com/office/drawing/2014/main" id="{3C3CF0A8-ABAF-4761-8FC9-FDAF2A82F5E1}"/>
              </a:ext>
            </a:extLst>
          </p:cNvPr>
          <p:cNvPicPr>
            <a:picLocks noChangeAspect="1"/>
          </p:cNvPicPr>
          <p:nvPr/>
        </p:nvPicPr>
        <p:blipFill>
          <a:blip r:embed="rId3"/>
          <a:stretch>
            <a:fillRect/>
          </a:stretch>
        </p:blipFill>
        <p:spPr>
          <a:xfrm>
            <a:off x="6742939" y="3853959"/>
            <a:ext cx="5183885" cy="2515577"/>
          </a:xfrm>
          <a:prstGeom prst="rect">
            <a:avLst/>
          </a:prstGeom>
        </p:spPr>
      </p:pic>
    </p:spTree>
    <p:extLst>
      <p:ext uri="{BB962C8B-B14F-4D97-AF65-F5344CB8AC3E}">
        <p14:creationId xmlns:p14="http://schemas.microsoft.com/office/powerpoint/2010/main" val="21726530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a:xfrm>
            <a:off x="524928" y="365760"/>
            <a:ext cx="7772400" cy="647700"/>
          </a:xfrm>
        </p:spPr>
        <p:txBody>
          <a:bodyPr>
            <a:normAutofit/>
          </a:bodyPr>
          <a:lstStyle/>
          <a:p>
            <a:r>
              <a:rPr lang="en-GB" altLang="en-US" dirty="0"/>
              <a:t>Network allocation</a:t>
            </a:r>
            <a:endParaRPr lang="en-US" altLang="en-US" dirty="0"/>
          </a:p>
        </p:txBody>
      </p:sp>
      <p:sp>
        <p:nvSpPr>
          <p:cNvPr id="12292" name="Rectangle 3"/>
          <p:cNvSpPr>
            <a:spLocks noGrp="1" noChangeArrowheads="1"/>
          </p:cNvSpPr>
          <p:nvPr>
            <p:ph type="body" idx="1"/>
          </p:nvPr>
        </p:nvSpPr>
        <p:spPr>
          <a:xfrm>
            <a:off x="524928" y="1412817"/>
            <a:ext cx="8594134" cy="4646815"/>
          </a:xfrm>
        </p:spPr>
        <p:txBody>
          <a:bodyPr>
            <a:normAutofit/>
          </a:bodyPr>
          <a:lstStyle/>
          <a:p>
            <a:r>
              <a:rPr lang="en-GB" altLang="en-US" dirty="0"/>
              <a:t>We go beyond looking at the path of an individual person or vehicle, and look at the network behaviour of many people</a:t>
            </a:r>
          </a:p>
          <a:p>
            <a:r>
              <a:rPr lang="en-GB" altLang="en-US" dirty="0"/>
              <a:t>Once we understand the distances between populations and services, we can allocate areas to different centres.</a:t>
            </a:r>
          </a:p>
          <a:p>
            <a:r>
              <a:rPr lang="en-GB" altLang="en-US" dirty="0"/>
              <a:t>Example motivations / requirements:</a:t>
            </a:r>
          </a:p>
          <a:p>
            <a:pPr lvl="1"/>
            <a:r>
              <a:rPr lang="en-GB" altLang="en-US" dirty="0"/>
              <a:t>Fire stations and hospitals: </a:t>
            </a:r>
          </a:p>
          <a:p>
            <a:pPr lvl="2"/>
            <a:r>
              <a:rPr lang="en-GB" altLang="en-US" sz="1600" dirty="0"/>
              <a:t>all places served should be accessible within 10 minutes travel time</a:t>
            </a:r>
          </a:p>
          <a:p>
            <a:pPr lvl="1"/>
            <a:r>
              <a:rPr lang="en-GB" altLang="en-US" dirty="0"/>
              <a:t>Schools </a:t>
            </a:r>
          </a:p>
          <a:p>
            <a:pPr lvl="2"/>
            <a:r>
              <a:rPr lang="en-GB" altLang="en-US" sz="1600" dirty="0"/>
              <a:t>school should be within 30 minutes walking distance of the population served; </a:t>
            </a:r>
          </a:p>
          <a:p>
            <a:pPr lvl="2"/>
            <a:r>
              <a:rPr lang="en-GB" altLang="en-US" sz="1600" dirty="0"/>
              <a:t>where are the nearest 500 potential students</a:t>
            </a:r>
          </a:p>
          <a:p>
            <a:pPr lvl="1"/>
            <a:r>
              <a:rPr lang="en-GB" altLang="en-US" dirty="0"/>
              <a:t>Retail applications</a:t>
            </a:r>
          </a:p>
          <a:p>
            <a:pPr lvl="2"/>
            <a:r>
              <a:rPr lang="en-GB" altLang="en-US" sz="1600" dirty="0"/>
              <a:t>Choose a location that has a certain customer catchment within a specific distance</a:t>
            </a:r>
          </a:p>
        </p:txBody>
      </p:sp>
      <p:sp>
        <p:nvSpPr>
          <p:cNvPr id="6" name="TextBox 5"/>
          <p:cNvSpPr txBox="1"/>
          <p:nvPr/>
        </p:nvSpPr>
        <p:spPr>
          <a:xfrm>
            <a:off x="182880" y="6458989"/>
            <a:ext cx="3557384" cy="246221"/>
          </a:xfrm>
          <a:prstGeom prst="rect">
            <a:avLst/>
          </a:prstGeom>
          <a:noFill/>
        </p:spPr>
        <p:txBody>
          <a:bodyPr wrap="none" rtlCol="0">
            <a:spAutoFit/>
          </a:bodyPr>
          <a:lstStyle/>
          <a:p>
            <a:r>
              <a:rPr lang="en-NZ" sz="1000" dirty="0"/>
              <a:t>Source: Professor Christopher Jones, Cardiff University (adapted)</a:t>
            </a:r>
          </a:p>
        </p:txBody>
      </p:sp>
      <p:sp>
        <p:nvSpPr>
          <p:cNvPr id="3" name="Rounded Rectangle 2"/>
          <p:cNvSpPr/>
          <p:nvPr/>
        </p:nvSpPr>
        <p:spPr>
          <a:xfrm>
            <a:off x="9274233" y="5601197"/>
            <a:ext cx="2468880" cy="98090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NZ" sz="1600" dirty="0"/>
              <a:t>Paths and distances between individual points</a:t>
            </a:r>
          </a:p>
        </p:txBody>
      </p:sp>
      <p:sp>
        <p:nvSpPr>
          <p:cNvPr id="9" name="Rounded Rectangle 8"/>
          <p:cNvSpPr/>
          <p:nvPr/>
        </p:nvSpPr>
        <p:spPr>
          <a:xfrm>
            <a:off x="9274233" y="3964044"/>
            <a:ext cx="2468880" cy="980902"/>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NZ" sz="1600" dirty="0"/>
              <a:t>All the locations within a specified distance of a specific centre</a:t>
            </a:r>
          </a:p>
        </p:txBody>
      </p:sp>
      <p:sp>
        <p:nvSpPr>
          <p:cNvPr id="10" name="Rounded Rectangle 9"/>
          <p:cNvSpPr/>
          <p:nvPr/>
        </p:nvSpPr>
        <p:spPr>
          <a:xfrm>
            <a:off x="9274233" y="2014103"/>
            <a:ext cx="2468880" cy="1332807"/>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NZ" sz="1600" dirty="0"/>
              <a:t>All the locations that are within a specified distance of a specific centre and that total some measure of demand</a:t>
            </a:r>
          </a:p>
        </p:txBody>
      </p:sp>
      <p:sp>
        <p:nvSpPr>
          <p:cNvPr id="13" name="Rounded Rectangle 12"/>
          <p:cNvSpPr/>
          <p:nvPr/>
        </p:nvSpPr>
        <p:spPr>
          <a:xfrm>
            <a:off x="9274233" y="416068"/>
            <a:ext cx="2468880" cy="98090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NZ" sz="1600" dirty="0"/>
              <a:t>Allocation of locations to their best centre</a:t>
            </a:r>
          </a:p>
        </p:txBody>
      </p:sp>
      <p:cxnSp>
        <p:nvCxnSpPr>
          <p:cNvPr id="5" name="Straight Arrow Connector 4"/>
          <p:cNvCxnSpPr>
            <a:stCxn id="3" idx="0"/>
            <a:endCxn id="9" idx="2"/>
          </p:cNvCxnSpPr>
          <p:nvPr/>
        </p:nvCxnSpPr>
        <p:spPr>
          <a:xfrm flipV="1">
            <a:off x="10508673" y="4944946"/>
            <a:ext cx="0" cy="656251"/>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16" name="Straight Arrow Connector 15"/>
          <p:cNvCxnSpPr>
            <a:endCxn id="10" idx="2"/>
          </p:cNvCxnSpPr>
          <p:nvPr/>
        </p:nvCxnSpPr>
        <p:spPr>
          <a:xfrm flipV="1">
            <a:off x="10508673" y="3346910"/>
            <a:ext cx="0" cy="617136"/>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17" name="Straight Arrow Connector 16"/>
          <p:cNvCxnSpPr>
            <a:stCxn id="10" idx="0"/>
            <a:endCxn id="13" idx="2"/>
          </p:cNvCxnSpPr>
          <p:nvPr/>
        </p:nvCxnSpPr>
        <p:spPr>
          <a:xfrm flipV="1">
            <a:off x="10508673" y="1396970"/>
            <a:ext cx="0" cy="617133"/>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21502273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Celestial</Template>
  <TotalTime>5594</TotalTime>
  <Words>3370</Words>
  <Application>Microsoft Office PowerPoint</Application>
  <PresentationFormat>Widescreen</PresentationFormat>
  <Paragraphs>401</Paragraphs>
  <Slides>34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Calibri Light</vt:lpstr>
      <vt:lpstr>Symbol</vt:lpstr>
      <vt:lpstr>Times New Roman</vt:lpstr>
      <vt:lpstr>Celestial</vt:lpstr>
      <vt:lpstr>Network analysis, gravity modelling, location-allocation</vt:lpstr>
      <vt:lpstr>outline</vt:lpstr>
      <vt:lpstr>Multi-criteria evaluation involving network modelling</vt:lpstr>
      <vt:lpstr>PowerPoint Presentation</vt:lpstr>
      <vt:lpstr>Network Routing – shortest path problem</vt:lpstr>
      <vt:lpstr>PowerPoint Presentation</vt:lpstr>
      <vt:lpstr>Dijkstra’s algorithm</vt:lpstr>
      <vt:lpstr>Distance metrics</vt:lpstr>
      <vt:lpstr>Network allocation</vt:lpstr>
      <vt:lpstr>Distance/travel time-based</vt:lpstr>
      <vt:lpstr>Distance and demand-based e.g. 30 minutes walk and 500 children </vt:lpstr>
      <vt:lpstr>PowerPoint Presentation</vt:lpstr>
      <vt:lpstr>PowerPoint Presentation</vt:lpstr>
      <vt:lpstr>Spatial Interaction Modelling (1)</vt:lpstr>
      <vt:lpstr>Spatial interaction modelling (2)</vt:lpstr>
      <vt:lpstr>Motivation</vt:lpstr>
      <vt:lpstr>Parameters in spatial interaction modelling</vt:lpstr>
      <vt:lpstr>gravity models</vt:lpstr>
      <vt:lpstr>Gravity models (2)</vt:lpstr>
      <vt:lpstr>PowerPoint Presentation</vt:lpstr>
      <vt:lpstr>Gravity models (3)</vt:lpstr>
      <vt:lpstr>An origin-constrained model                                         ( ‘production-constrained’)</vt:lpstr>
      <vt:lpstr>origin-constrained model</vt:lpstr>
      <vt:lpstr>Additional or alternative constraints</vt:lpstr>
      <vt:lpstr>More sophisticated models</vt:lpstr>
      <vt:lpstr>Birkin et al (1995) propose following model</vt:lpstr>
      <vt:lpstr>Model Calibration</vt:lpstr>
      <vt:lpstr>Calibration Data</vt:lpstr>
      <vt:lpstr>PowerPoint Presentation</vt:lpstr>
      <vt:lpstr>Location-Allocation Models</vt:lpstr>
      <vt:lpstr>Location-Allocation (1)</vt:lpstr>
      <vt:lpstr>Location-Allocation (2)</vt:lpstr>
      <vt:lpstr>Related types of location-allocation problem</vt:lpstr>
      <vt:lpstr>summary</vt:lpstr>
    </vt:vector>
  </TitlesOfParts>
  <Company>Massey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Network analysis, gravity modelling, location-allocation</dc:title>
  <dc:creator>Stock, Kristin</dc:creator>
  <cp:lastModifiedBy>Stock, Kristin</cp:lastModifiedBy>
  <cp:revision>50</cp:revision>
  <dcterms:created xsi:type="dcterms:W3CDTF">2020-05-07T21:57:21Z</dcterms:created>
  <dcterms:modified xsi:type="dcterms:W3CDTF">2021-04-26T01:55:40Z</dcterms:modified>
</cp:coreProperties>
</file>