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8"/>
  </p:notesMasterIdLst>
  <p:sldIdLst>
    <p:sldId id="281" r:id="rId2"/>
    <p:sldId id="305" r:id="rId3"/>
    <p:sldId id="306" r:id="rId4"/>
    <p:sldId id="313" r:id="rId5"/>
    <p:sldId id="309" r:id="rId6"/>
    <p:sldId id="307" r:id="rId7"/>
    <p:sldId id="308" r:id="rId8"/>
    <p:sldId id="287" r:id="rId9"/>
    <p:sldId id="288" r:id="rId10"/>
    <p:sldId id="270" r:id="rId11"/>
    <p:sldId id="269" r:id="rId12"/>
    <p:sldId id="271" r:id="rId13"/>
    <p:sldId id="289" r:id="rId14"/>
    <p:sldId id="310" r:id="rId15"/>
    <p:sldId id="290" r:id="rId16"/>
    <p:sldId id="272" r:id="rId17"/>
    <p:sldId id="273" r:id="rId18"/>
    <p:sldId id="311" r:id="rId19"/>
    <p:sldId id="312" r:id="rId20"/>
    <p:sldId id="276" r:id="rId21"/>
    <p:sldId id="277" r:id="rId22"/>
    <p:sldId id="291" r:id="rId23"/>
    <p:sldId id="301" r:id="rId24"/>
    <p:sldId id="302" r:id="rId25"/>
    <p:sldId id="320" r:id="rId26"/>
    <p:sldId id="303" r:id="rId27"/>
    <p:sldId id="321" r:id="rId28"/>
    <p:sldId id="322" r:id="rId29"/>
    <p:sldId id="314" r:id="rId30"/>
    <p:sldId id="315" r:id="rId31"/>
    <p:sldId id="316" r:id="rId32"/>
    <p:sldId id="317" r:id="rId33"/>
    <p:sldId id="318" r:id="rId34"/>
    <p:sldId id="319" r:id="rId35"/>
    <p:sldId id="304" r:id="rId36"/>
    <p:sldId id="32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58" autoAdjust="0"/>
  </p:normalViewPr>
  <p:slideViewPr>
    <p:cSldViewPr>
      <p:cViewPr varScale="1">
        <p:scale>
          <a:sx n="105" d="100"/>
          <a:sy n="105" d="100"/>
        </p:scale>
        <p:origin x="7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/>
            </a:lvl1pPr>
          </a:lstStyle>
          <a:p>
            <a:pPr>
              <a:defRPr/>
            </a:pPr>
            <a:fld id="{989DFE87-6ED9-4851-AE93-9294CB9DAEB8}" type="datetimeFigureOut">
              <a:rPr lang="fa-IR" altLang="en-US"/>
              <a:pPr>
                <a:defRPr/>
              </a:pPr>
              <a:t>02/08/1442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/>
            </a:lvl1pPr>
          </a:lstStyle>
          <a:p>
            <a:pPr>
              <a:defRPr/>
            </a:pPr>
            <a:fld id="{F6E1EACC-2017-487D-9508-DB3EEAABD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31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C7429B92-6D3B-4D40-8ED2-E2B43BCF3B72}" type="slidenum">
              <a:rPr lang="en-GB" altLang="en-US">
                <a:latin typeface="Arial" charset="0"/>
              </a:rPr>
              <a:pPr algn="l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6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BBA7-134B-4E86-879C-62D5FE25C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EF522A-1A5E-414C-AD8F-B3743FAAA19E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13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3573-3C52-4E37-BA69-85789D9B90B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2F88-9396-4BF7-A3EB-59F0E504AC8E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2FC8-E23E-4AC1-8C50-6F3B83F0107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93D5-671D-485A-97DB-84D1249077C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46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6C2C-0231-4D98-BA80-BCF9BBD89869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7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727D-8806-43C2-9630-49960C00795E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2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2BAB-EEA8-4DD0-892F-BCA8FBD47540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6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8BD7-D809-453D-807B-7EDACD5DC802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99404-2749-4B3C-BA5C-D4BA6F9A439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231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DFAA2-3A7A-4E4C-9709-1F4E2BCA5099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5F013-D474-4873-AB95-2E5081E8A5D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9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CEF-5AE2-4647-ACC8-2F94E9D76155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9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AD29-5C41-49C9-AE70-7ED0DB00800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726DD-0455-4ED6-9CA3-1D9879FC825C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458BB-828C-4058-A0EF-2221B903071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2022D-925F-4A28-A123-A6F0611B6D45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09FC-EC83-4B05-820E-195E50804D8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74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DCAFC-FDAD-4989-ADEE-9574D737D27E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847C-A3A5-4559-8EAE-9B52FD939B1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647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558DF-DA3E-4F15-A2FB-188713B50348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ADF73-5584-4903-83EA-21E1206D2C0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81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9EF17-B05B-4A22-BB7A-33952FEB8A3C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FE63B-264E-48F8-9AFE-B92BA8B062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77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E43EE-68ED-49FE-B18D-834B88187DBD}" type="datetime1">
              <a:rPr lang="en-US" altLang="en-US" smtClean="0"/>
              <a:t>3/15/2021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B63F4-1E4C-40FD-8FF9-26C31979226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39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31C1AD-7C04-4061-898C-BE2BBD74A38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6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Representing Geographic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Guy Lansley\Downloads\fig 3.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52513"/>
            <a:ext cx="64452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68288" y="5886450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charset="0"/>
              </a:rPr>
              <a:t>Bears are easily conceived as discrete objects, maintaining their identity as objects through time and surrounded by empty space.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16872" y="3328223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09456" y="4958010"/>
            <a:ext cx="55019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dirty="0">
                <a:latin typeface="+mj-lt"/>
                <a:ea typeface="+mj-ea"/>
                <a:cs typeface="Arial" charset="0"/>
              </a:rPr>
              <a:t>(B) A simulated image derived from the Shuttle Radar Topography Mission. The image shows the Carrizo Plain area of Southern California, with a simulated sky and with land cover obtained from other satellite sources. </a:t>
            </a:r>
          </a:p>
        </p:txBody>
      </p:sp>
      <p:pic>
        <p:nvPicPr>
          <p:cNvPr id="23555" name="Picture 3" descr="p0022b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34" y="4359410"/>
            <a:ext cx="31321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0022ay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4140"/>
            <a:ext cx="2808312" cy="29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347864" y="1804140"/>
            <a:ext cx="5063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latin typeface="+mj-lt"/>
                <a:ea typeface="+mj-ea"/>
                <a:cs typeface="Arial" charset="0"/>
              </a:rPr>
              <a:t>(A) Image of part of the Dead Sea in the Middle East. The lightness of the image at any point measures the amount of radiation captured by the satellite’s imaging system. 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51520" y="264319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Examples of field-like phenomena </a:t>
            </a:r>
            <a:endParaRPr lang="en-GB" altLang="en-US" sz="4200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39552" y="180973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A</a:t>
            </a:r>
            <a:endParaRPr lang="en-GB" alt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8573045" y="435941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B</a:t>
            </a:r>
            <a:endParaRPr lang="en-GB" alt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452151" y="6451258"/>
            <a:ext cx="2274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charset="0"/>
              </a:rPr>
              <a:t>(Courtesy NASA/JPL–Caltech)</a:t>
            </a:r>
            <a:endParaRPr lang="en-GB" altLang="en-US" sz="12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869525" y="2148224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0023-y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9" y="548680"/>
            <a:ext cx="45656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5004048" y="3220344"/>
            <a:ext cx="335057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+mj-lt"/>
                <a:ea typeface="+mj-ea"/>
              </a:rPr>
              <a:t>Lakes </a:t>
            </a:r>
            <a:r>
              <a:rPr lang="en-US" altLang="en-US" sz="1800" dirty="0" smtClean="0">
                <a:latin typeface="+mj-lt"/>
                <a:ea typeface="+mj-ea"/>
              </a:rPr>
              <a:t>can be </a:t>
            </a:r>
            <a:r>
              <a:rPr lang="en-US" altLang="en-US" sz="1800" dirty="0">
                <a:latin typeface="+mj-lt"/>
                <a:ea typeface="+mj-ea"/>
              </a:rPr>
              <a:t>difficult to conceptualize as discrete objects because it is often difficult to tell where a lake begins and ends, or to distinguish a wide river from a lake.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751388" y="6319838"/>
            <a:ext cx="260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Arial" charset="0"/>
              </a:rPr>
              <a:t>(Oliviero Olivieri/Getty Images, Inc.)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826191" y="2220232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cs typeface="Times New Roman" pitchFamily="18" charset="0"/>
              </a:rPr>
              <a:t>Rasters and Vectors</a:t>
            </a: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202" y="1853248"/>
            <a:ext cx="6711654" cy="4195481"/>
          </a:xfrm>
        </p:spPr>
        <p:txBody>
          <a:bodyPr anchor="ctr"/>
          <a:lstStyle/>
          <a:p>
            <a:pPr eaLnBrk="1" hangingPunct="1"/>
            <a:r>
              <a:rPr lang="en-GB" altLang="en-US" dirty="0" smtClean="0">
                <a:cs typeface="Arial" charset="0"/>
              </a:rPr>
              <a:t>Two methods that are used to reduce geographic phenomena to forms that can be coded in computer databases</a:t>
            </a:r>
            <a:endParaRPr lang="en-US" altLang="en-US" dirty="0" smtClean="0">
              <a:cs typeface="Arial" charset="0"/>
            </a:endParaRPr>
          </a:p>
          <a:p>
            <a:pPr eaLnBrk="1" hangingPunct="1"/>
            <a:r>
              <a:rPr lang="en-GB" altLang="en-US" dirty="0" smtClean="0">
                <a:cs typeface="Arial" charset="0"/>
              </a:rPr>
              <a:t>In principle, each can be used to code both fields and discrete objects, but in practice there is a strong association between raster and fields, and between vector and discrete objects.</a:t>
            </a:r>
            <a:endParaRPr lang="en-US" altLang="en-US" dirty="0" smtClean="0">
              <a:cs typeface="Arial" charset="0"/>
            </a:endParaRPr>
          </a:p>
          <a:p>
            <a:pPr eaLnBrk="1" hangingPunct="1"/>
            <a:endParaRPr lang="en-US" altLang="en-US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16872" y="3228344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566" y="580526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Different representational models of the same area in Colorado, USA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99618"/>
            <a:ext cx="4102269" cy="3955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9618"/>
            <a:ext cx="4132746" cy="3980359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902419" y="3228344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cs typeface="Times New Roman" pitchFamily="18" charset="0"/>
              </a:rPr>
              <a:t>Raster Representations</a:t>
            </a: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6711654" cy="4195481"/>
          </a:xfrm>
        </p:spPr>
        <p:txBody>
          <a:bodyPr anchor="ctr"/>
          <a:lstStyle/>
          <a:p>
            <a:pPr eaLnBrk="1" hangingPunct="1"/>
            <a:r>
              <a:rPr lang="en-GB" altLang="en-US" dirty="0" smtClean="0">
                <a:cs typeface="Arial" charset="0"/>
              </a:rPr>
              <a:t>In a raster representation geographic space is divided into an array of cells, each of which is usually square, but sometimes rectangular.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All geographic variation is then expressed by assigning properties or attributes to these cells. 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The cells are sometimes called pixels (short for </a:t>
            </a:r>
            <a:r>
              <a:rPr lang="en-GB" altLang="en-US" i="1" dirty="0" smtClean="0">
                <a:cs typeface="Arial" charset="0"/>
              </a:rPr>
              <a:t>picture elements</a:t>
            </a:r>
            <a:r>
              <a:rPr lang="en-GB" altLang="en-US" dirty="0" smtClean="0">
                <a:cs typeface="Arial" charset="0"/>
              </a:rPr>
              <a:t>).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644864" y="3444368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0030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5067"/>
            <a:ext cx="745376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576" y="116632"/>
            <a:ext cx="58961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Raster Representation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5877272"/>
            <a:ext cx="774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  <a:ea typeface="+mj-ea"/>
              </a:rPr>
              <a:t>Each color represents a different value of a nominal-scale variable denoting land-cover class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88880" y="299063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0031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02933"/>
            <a:ext cx="5428514" cy="47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79512" y="1268760"/>
            <a:ext cx="27363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Effect of a raster representation using: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UcParenBoth"/>
            </a:pPr>
            <a:r>
              <a:rPr lang="en-US" altLang="en-US" sz="2000" dirty="0">
                <a:latin typeface="+mj-lt"/>
                <a:ea typeface="+mj-ea"/>
              </a:rPr>
              <a:t>the largest share rule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UcParenBoth"/>
            </a:pPr>
            <a:endParaRPr lang="en-US" altLang="en-US" sz="2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lphaUcParenBoth"/>
            </a:pPr>
            <a:endParaRPr lang="en-US" altLang="en-US" sz="2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j-lt"/>
                <a:ea typeface="+mj-ea"/>
              </a:rPr>
              <a:t>(B) the central point rule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 rot="5400000">
            <a:off x="6788880" y="2990635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96944" cy="4383360"/>
          </a:xfrm>
        </p:spPr>
        <p:txBody>
          <a:bodyPr/>
          <a:lstStyle/>
          <a:p>
            <a:pPr lvl="0"/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an array of cells, or pixels, to represent real-world objects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ells </a:t>
            </a:r>
            <a:r>
              <a:rPr lang="en-US" dirty="0"/>
              <a:t>can hold any attribute values based on one of several encoding schemes including categories, and integer and floating-point numbers</a:t>
            </a:r>
          </a:p>
          <a:p>
            <a:pPr lvl="0"/>
            <a:r>
              <a:rPr lang="en-US" dirty="0"/>
              <a:t>In some systems, multiple attributes can be stored</a:t>
            </a:r>
          </a:p>
          <a:p>
            <a:pPr lvl="0"/>
            <a:r>
              <a:rPr lang="en-US" dirty="0"/>
              <a:t>Techniques for compressing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 run-length </a:t>
            </a:r>
            <a:r>
              <a:rPr lang="en-US" dirty="0"/>
              <a:t>encoding, block </a:t>
            </a:r>
            <a:r>
              <a:rPr lang="en-US" dirty="0" smtClean="0"/>
              <a:t>encoding, </a:t>
            </a:r>
            <a:r>
              <a:rPr lang="en-US" dirty="0"/>
              <a:t>and </a:t>
            </a:r>
            <a:r>
              <a:rPr lang="en-US" dirty="0" smtClean="0"/>
              <a:t>wavelet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88880" y="299063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70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07504" y="5719886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  <a:ea typeface="+mj-ea"/>
                <a:cs typeface="+mj-cs"/>
              </a:rPr>
              <a:t>Raster data of the Olympic Peninsula, Washington State, with associated value attribute table.  Bands 4,3,2 from Landsat 5 satellite with land cover classification overlaid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06"/>
            <a:ext cx="6913802" cy="556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88880" y="2990635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46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Data representation as an abstraction</a:t>
            </a:r>
          </a:p>
          <a:p>
            <a:r>
              <a:rPr lang="en-NZ" dirty="0" smtClean="0"/>
              <a:t>Raster representation</a:t>
            </a:r>
          </a:p>
          <a:p>
            <a:r>
              <a:rPr lang="en-NZ" dirty="0" smtClean="0"/>
              <a:t>Vector representation</a:t>
            </a:r>
          </a:p>
          <a:p>
            <a:r>
              <a:rPr lang="en-NZ" dirty="0" smtClean="0"/>
              <a:t>Geographic Data Modelling</a:t>
            </a:r>
          </a:p>
          <a:p>
            <a:r>
              <a:rPr lang="en-NZ" dirty="0" smtClean="0"/>
              <a:t>Generalisation</a:t>
            </a:r>
          </a:p>
          <a:p>
            <a:r>
              <a:rPr lang="en-NZ" dirty="0" smtClean="0"/>
              <a:t>File types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193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w0033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29" y="226367"/>
            <a:ext cx="5047304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87248" y="282706"/>
            <a:ext cx="2835533" cy="29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we represent continuous variation digitally?</a:t>
            </a:r>
            <a:endParaRPr lang="en-GB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 rot="16200000">
            <a:off x="1561488" y="1596223"/>
            <a:ext cx="292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(Courtesy U.S. Geological Survey)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816262" y="3228344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81712"/>
              </p:ext>
            </p:extLst>
          </p:nvPr>
        </p:nvGraphicFramePr>
        <p:xfrm>
          <a:off x="261817" y="3358673"/>
          <a:ext cx="7995517" cy="323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12">
                  <a:extLst>
                    <a:ext uri="{9D8B030D-6E8A-4147-A177-3AD203B41FA5}">
                      <a16:colId xmlns:a16="http://schemas.microsoft.com/office/drawing/2014/main" val="1658360039"/>
                    </a:ext>
                  </a:extLst>
                </a:gridCol>
                <a:gridCol w="3804791">
                  <a:extLst>
                    <a:ext uri="{9D8B030D-6E8A-4147-A177-3AD203B41FA5}">
                      <a16:colId xmlns:a16="http://schemas.microsoft.com/office/drawing/2014/main" val="837400550"/>
                    </a:ext>
                  </a:extLst>
                </a:gridCol>
                <a:gridCol w="3812414">
                  <a:extLst>
                    <a:ext uri="{9D8B030D-6E8A-4147-A177-3AD203B41FA5}">
                      <a16:colId xmlns:a16="http://schemas.microsoft.com/office/drawing/2014/main" val="2252354450"/>
                    </a:ext>
                  </a:extLst>
                </a:gridCol>
              </a:tblGrid>
              <a:tr h="43713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+mj-lt"/>
                        </a:rPr>
                        <a:t>Cell</a:t>
                      </a:r>
                      <a:r>
                        <a:rPr lang="en-US" altLang="en-US" sz="1800" baseline="0" dirty="0" smtClean="0">
                          <a:latin typeface="+mj-lt"/>
                        </a:rPr>
                        <a:t> type</a:t>
                      </a:r>
                      <a:endParaRPr lang="en-US" altLang="en-US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+mj-lt"/>
                        </a:rPr>
                        <a:t>Example</a:t>
                      </a:r>
                      <a:endParaRPr lang="en-NZ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91007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A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+mj-lt"/>
                        </a:rPr>
                        <a:t>Regularly spaced sample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30m elevation</a:t>
                      </a:r>
                      <a:r>
                        <a:rPr lang="en-NZ" sz="1600" baseline="0" dirty="0" smtClean="0"/>
                        <a:t> DEM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60912"/>
                  </a:ext>
                </a:extLst>
              </a:tr>
              <a:tr h="451046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B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+mj-lt"/>
                        </a:rPr>
                        <a:t>Irregularly spaced sample points</a:t>
                      </a:r>
                      <a:endParaRPr lang="en-N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temperature</a:t>
                      </a:r>
                      <a:r>
                        <a:rPr lang="en-NZ" sz="1600" baseline="0" dirty="0" smtClean="0"/>
                        <a:t> at weather stations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75648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C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+mj-lt"/>
                        </a:rPr>
                        <a:t>Rectangular cells</a:t>
                      </a:r>
                      <a:endParaRPr lang="en-N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Remotely sensed radiation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5501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D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+mj-lt"/>
                        </a:rPr>
                        <a:t>Irregularly shaped polygons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Vegetation, parcel ownership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216544"/>
                  </a:ext>
                </a:extLst>
              </a:tr>
              <a:tr h="747664">
                <a:tc>
                  <a:txBody>
                    <a:bodyPr/>
                    <a:lstStyle/>
                    <a:p>
                      <a:r>
                        <a:rPr lang="en-NZ" sz="16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+mn-cs"/>
                        </a:rPr>
                        <a:t>E</a:t>
                      </a:r>
                      <a:endParaRPr lang="en-NZ" sz="16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Irregular network of triangles, with linear variation over each triangle</a:t>
                      </a:r>
                      <a:endParaRPr lang="en-NZ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Elevation</a:t>
                      </a:r>
                      <a:r>
                        <a:rPr lang="en-NZ" sz="1600" baseline="0" dirty="0" smtClean="0"/>
                        <a:t> in Triangulated Irregular Network (TIN)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67683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F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+mj-lt"/>
                        </a:rPr>
                        <a:t>Polylines representing contours</a:t>
                      </a:r>
                      <a:endParaRPr lang="en-N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Elevation</a:t>
                      </a:r>
                      <a:r>
                        <a:rPr lang="en-NZ" sz="1600" baseline="0" dirty="0" smtClean="0"/>
                        <a:t> contour lines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63175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594334" y="1412776"/>
            <a:ext cx="2771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charset="0"/>
              </a:rPr>
              <a:t>Part of a Digital Raster Graphic,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charset="0"/>
              </a:rPr>
              <a:t> a scan of a U.S Geological Survey 1:24000 </a:t>
            </a:r>
            <a:br>
              <a:rPr lang="en-US" altLang="en-US" sz="2400">
                <a:latin typeface="Arial" charset="0"/>
              </a:rPr>
            </a:br>
            <a:r>
              <a:rPr lang="en-US" altLang="en-US" sz="2400">
                <a:latin typeface="Arial" charset="0"/>
              </a:rPr>
              <a:t>topographic map </a:t>
            </a:r>
          </a:p>
        </p:txBody>
      </p:sp>
      <p:pic>
        <p:nvPicPr>
          <p:cNvPr id="32771" name="Picture 2" descr="p0024-y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2644"/>
            <a:ext cx="52117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513192" y="6488112"/>
            <a:ext cx="197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(Courtesy USGS)</a:t>
            </a:r>
            <a:endParaRPr lang="en-GB" altLang="en-US" sz="18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53603" y="308432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Times New Roman" pitchFamily="18" charset="0"/>
              </a:rPr>
              <a:t>Vector Representations</a:t>
            </a: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84710" y="1556792"/>
            <a:ext cx="6838504" cy="4339497"/>
          </a:xfrm>
        </p:spPr>
        <p:txBody>
          <a:bodyPr anchor="ctr"/>
          <a:lstStyle/>
          <a:p>
            <a:pPr eaLnBrk="1" hangingPunct="1"/>
            <a:r>
              <a:rPr lang="en-GB" altLang="en-US" dirty="0" smtClean="0">
                <a:cs typeface="Arial" charset="0"/>
              </a:rPr>
              <a:t>Usually, in a vector representation, all lines are captured as points connected by precisely straight lines (some GI software also allows curves).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Features are captured as a series of points or </a:t>
            </a:r>
            <a:r>
              <a:rPr lang="en-GB" altLang="en-US" i="1" dirty="0" smtClean="0">
                <a:cs typeface="Arial" charset="0"/>
              </a:rPr>
              <a:t>vertices </a:t>
            </a:r>
            <a:r>
              <a:rPr lang="en-GB" altLang="en-US" dirty="0" smtClean="0">
                <a:cs typeface="Arial" charset="0"/>
              </a:rPr>
              <a:t>connected by straight lines</a:t>
            </a:r>
            <a:endParaRPr lang="en-US" altLang="en-US" dirty="0" smtClean="0">
              <a:cs typeface="Arial" charset="0"/>
            </a:endParaRPr>
          </a:p>
          <a:p>
            <a:pPr lvl="2" eaLnBrk="1" hangingPunct="1"/>
            <a:r>
              <a:rPr lang="en-GB" altLang="en-US" dirty="0" smtClean="0">
                <a:cs typeface="Arial" charset="0"/>
              </a:rPr>
              <a:t>areas are often called polygons</a:t>
            </a:r>
            <a:endParaRPr lang="en-US" altLang="en-US" dirty="0" smtClean="0">
              <a:cs typeface="Arial" charset="0"/>
            </a:endParaRPr>
          </a:p>
          <a:p>
            <a:pPr lvl="2" eaLnBrk="1" hangingPunct="1"/>
            <a:r>
              <a:rPr lang="en-GB" altLang="en-US" dirty="0" smtClean="0">
                <a:cs typeface="Arial" charset="0"/>
              </a:rPr>
              <a:t>lines are sometimes called polylines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the choice between raster and vector is often complex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644864" y="3300352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</a:t>
            </a:r>
            <a:r>
              <a:rPr lang="en-US" dirty="0"/>
              <a:t>D</a:t>
            </a:r>
            <a:r>
              <a:rPr lang="en-US" dirty="0" smtClean="0"/>
              <a:t>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95592" cy="4535760"/>
          </a:xfrm>
        </p:spPr>
        <p:txBody>
          <a:bodyPr/>
          <a:lstStyle/>
          <a:p>
            <a:pPr lvl="0"/>
            <a:r>
              <a:rPr lang="en-US" dirty="0"/>
              <a:t>In the vector data model each object in the real world is first classified into a geometric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2-D case point, line, or </a:t>
            </a:r>
            <a:r>
              <a:rPr lang="en-US" dirty="0" smtClean="0"/>
              <a:t>area</a:t>
            </a:r>
            <a:endParaRPr lang="en-US" dirty="0"/>
          </a:p>
          <a:p>
            <a:pPr lvl="0"/>
            <a:r>
              <a:rPr lang="en-US" dirty="0"/>
              <a:t>Points are recoded as single coordinate pairs</a:t>
            </a:r>
          </a:p>
          <a:p>
            <a:pPr lvl="0"/>
            <a:r>
              <a:rPr lang="en-US" dirty="0"/>
              <a:t>Lines as a series of ordered coordinate pairs</a:t>
            </a:r>
          </a:p>
          <a:p>
            <a:pPr lvl="0"/>
            <a:r>
              <a:rPr lang="en-US" dirty="0" smtClean="0"/>
              <a:t>Areas as </a:t>
            </a:r>
            <a:r>
              <a:rPr lang="en-US" dirty="0"/>
              <a:t>one or more line segments that </a:t>
            </a:r>
            <a:r>
              <a:rPr lang="en-US" dirty="0" smtClean="0"/>
              <a:t>close to form a polygon</a:t>
            </a:r>
            <a:endParaRPr lang="en-US" dirty="0"/>
          </a:p>
          <a:p>
            <a:pPr lvl="0"/>
            <a:r>
              <a:rPr lang="en-US" dirty="0"/>
              <a:t>In some systems, curves can be defined by a mathematical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871846" y="2268286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1" y="260649"/>
            <a:ext cx="689993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979712" y="6296818"/>
            <a:ext cx="71642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Representation </a:t>
            </a:r>
            <a:r>
              <a:rPr lang="en-US" sz="2400" dirty="0"/>
              <a:t>of </a:t>
            </a:r>
            <a:r>
              <a:rPr lang="en-US" sz="2400" dirty="0" smtClean="0"/>
              <a:t>points, lines, </a:t>
            </a:r>
            <a:r>
              <a:rPr lang="en-US" sz="2400" dirty="0"/>
              <a:t>and </a:t>
            </a:r>
            <a:r>
              <a:rPr lang="en-US" sz="2400" dirty="0" smtClean="0"/>
              <a:t>areas</a:t>
            </a:r>
            <a:endParaRPr lang="en-US" sz="2400" dirty="0"/>
          </a:p>
          <a:p>
            <a:endParaRPr lang="en-US" sz="22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716872" y="2868304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Geometry Representation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853248"/>
            <a:ext cx="6711654" cy="4195481"/>
          </a:xfrm>
        </p:spPr>
        <p:txBody>
          <a:bodyPr/>
          <a:lstStyle/>
          <a:p>
            <a:r>
              <a:rPr lang="en-NZ" dirty="0" smtClean="0"/>
              <a:t>There are many different representations</a:t>
            </a:r>
          </a:p>
          <a:p>
            <a:r>
              <a:rPr lang="en-NZ" dirty="0" smtClean="0"/>
              <a:t>Some very complex, with topology etc.</a:t>
            </a:r>
          </a:p>
          <a:p>
            <a:r>
              <a:rPr lang="en-NZ" dirty="0" smtClean="0"/>
              <a:t>Relational models separated elements, avoided duplication.</a:t>
            </a:r>
          </a:p>
          <a:p>
            <a:r>
              <a:rPr lang="en-NZ" dirty="0" smtClean="0"/>
              <a:t>Object relational models (e.g. Oracle Spatial) encapsulate geometry in an object</a:t>
            </a:r>
          </a:p>
          <a:p>
            <a:r>
              <a:rPr lang="en-NZ" dirty="0" smtClean="0"/>
              <a:t>We also create spatial indexes for performance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995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Geographic Data Modelling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064896" cy="4195481"/>
          </a:xfrm>
        </p:spPr>
        <p:txBody>
          <a:bodyPr/>
          <a:lstStyle/>
          <a:p>
            <a:r>
              <a:rPr lang="en-NZ" dirty="0" smtClean="0"/>
              <a:t>We have to decide how we will structure the abstracted data that we see in the real world</a:t>
            </a:r>
          </a:p>
          <a:p>
            <a:r>
              <a:rPr lang="en-NZ" dirty="0" smtClean="0"/>
              <a:t>Traditional data models have:</a:t>
            </a:r>
          </a:p>
          <a:p>
            <a:pPr lvl="1"/>
            <a:r>
              <a:rPr lang="en-NZ" dirty="0" smtClean="0"/>
              <a:t>Tables</a:t>
            </a:r>
          </a:p>
          <a:p>
            <a:pPr lvl="1"/>
            <a:r>
              <a:rPr lang="en-NZ" dirty="0" smtClean="0"/>
              <a:t>Relationships between tables (foreign key)</a:t>
            </a:r>
          </a:p>
          <a:p>
            <a:r>
              <a:rPr lang="en-NZ" dirty="0" smtClean="0"/>
              <a:t>Geographic databases have a similar structure</a:t>
            </a:r>
          </a:p>
          <a:p>
            <a:r>
              <a:rPr lang="en-NZ" dirty="0" smtClean="0"/>
              <a:t>But in GIS we work more with layers.</a:t>
            </a:r>
          </a:p>
          <a:p>
            <a:r>
              <a:rPr lang="en-NZ" dirty="0" smtClean="0"/>
              <a:t>We need to decide which attributes to store:</a:t>
            </a:r>
          </a:p>
          <a:p>
            <a:pPr lvl="1"/>
            <a:r>
              <a:rPr lang="en-NZ" dirty="0" smtClean="0"/>
              <a:t>Some can be derived from geometry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88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/>
          <a:lstStyle/>
          <a:p>
            <a:r>
              <a:rPr lang="en-NZ" dirty="0" smtClean="0"/>
              <a:t>Layers in QGIS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3"/>
            <a:ext cx="6855786" cy="4691614"/>
          </a:xfrm>
        </p:spPr>
        <p:txBody>
          <a:bodyPr/>
          <a:lstStyle/>
          <a:p>
            <a:r>
              <a:rPr lang="en-NZ" dirty="0" smtClean="0"/>
              <a:t>Example:</a:t>
            </a:r>
          </a:p>
          <a:p>
            <a:pPr lvl="1"/>
            <a:r>
              <a:rPr lang="en-NZ" dirty="0" smtClean="0"/>
              <a:t>OSM Buildings</a:t>
            </a:r>
          </a:p>
          <a:p>
            <a:pPr lvl="1"/>
            <a:r>
              <a:rPr lang="en-NZ" dirty="0" smtClean="0"/>
              <a:t>Place Names</a:t>
            </a:r>
          </a:p>
          <a:p>
            <a:r>
              <a:rPr lang="en-NZ" dirty="0" smtClean="0"/>
              <a:t>Note:</a:t>
            </a:r>
          </a:p>
          <a:p>
            <a:pPr lvl="1"/>
            <a:r>
              <a:rPr lang="en-NZ" dirty="0" smtClean="0"/>
              <a:t>Geometries don’t appear, unless also stored as attributes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8009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Layers and Data Structures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layers are simple tables, with attributes and a geometry attached.</a:t>
            </a:r>
          </a:p>
          <a:p>
            <a:r>
              <a:rPr lang="en-NZ" dirty="0" smtClean="0"/>
              <a:t>Contrast with a normalised database structure</a:t>
            </a:r>
          </a:p>
          <a:p>
            <a:r>
              <a:rPr lang="en-NZ" dirty="0" smtClean="0"/>
              <a:t>Sometimes how a layer appears is not how the data is actually stored in the database:</a:t>
            </a:r>
          </a:p>
          <a:p>
            <a:pPr lvl="1"/>
            <a:r>
              <a:rPr lang="en-NZ" dirty="0" smtClean="0"/>
              <a:t>Geometry</a:t>
            </a:r>
          </a:p>
          <a:p>
            <a:pPr lvl="1"/>
            <a:r>
              <a:rPr lang="en-NZ" dirty="0" smtClean="0"/>
              <a:t>Views sometimes used to simplify structure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5627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0032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6478"/>
            <a:ext cx="6097414" cy="48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323528" y="548680"/>
            <a:ext cx="6335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An area </a:t>
            </a:r>
            <a:r>
              <a:rPr lang="en-US" altLang="en-US" sz="2000" dirty="0" smtClean="0">
                <a:latin typeface="+mn-lt"/>
              </a:rPr>
              <a:t>(purple </a:t>
            </a:r>
            <a:r>
              <a:rPr lang="en-US" altLang="en-US" sz="2000" dirty="0">
                <a:latin typeface="+mn-lt"/>
              </a:rPr>
              <a:t>line) </a:t>
            </a:r>
            <a:r>
              <a:rPr lang="en-US" altLang="en-US" sz="2000" dirty="0" smtClean="0">
                <a:latin typeface="+mn-lt"/>
              </a:rPr>
              <a:t>and its </a:t>
            </a:r>
            <a:r>
              <a:rPr lang="en-US" altLang="en-US" sz="2000" dirty="0">
                <a:latin typeface="+mn-lt"/>
              </a:rPr>
              <a:t>approximation by a polygon (dashed blue line)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644864" y="342204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smtClean="0"/>
              <a:t>Adapted from Geographic Information Science And Systems, Longley, Goodchild, Maguire and Rhind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0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Representing the Real World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38" y="2204864"/>
            <a:ext cx="3066241" cy="3683502"/>
          </a:xfrm>
        </p:spPr>
        <p:txBody>
          <a:bodyPr/>
          <a:lstStyle/>
          <a:p>
            <a:r>
              <a:rPr lang="en-NZ" dirty="0" smtClean="0"/>
              <a:t>We cannot store every detail of the real world in a computer.</a:t>
            </a:r>
          </a:p>
          <a:p>
            <a:r>
              <a:rPr lang="en-NZ" dirty="0" smtClean="0"/>
              <a:t>We create an </a:t>
            </a:r>
            <a:r>
              <a:rPr lang="en-NZ" b="1" dirty="0" smtClean="0"/>
              <a:t>abstraction</a:t>
            </a:r>
            <a:r>
              <a:rPr lang="en-NZ" dirty="0" smtClean="0"/>
              <a:t>, a representation of the world that is suitable for our purposes.</a:t>
            </a:r>
          </a:p>
          <a:p>
            <a:pPr marL="457207" lvl="1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03" y="1556792"/>
            <a:ext cx="4131543" cy="2741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4847" y="4581128"/>
            <a:ext cx="4398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would you abstract if you were: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An architect?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 biologist?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 marine scientist?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 geologist?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04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7055380" cy="888050"/>
          </a:xfrm>
        </p:spPr>
        <p:txBody>
          <a:bodyPr/>
          <a:lstStyle/>
          <a:p>
            <a:pPr eaLnBrk="1" hangingPunct="1"/>
            <a:r>
              <a:rPr lang="en-GB" altLang="en-US" dirty="0">
                <a:cs typeface="Times New Roman" pitchFamily="18" charset="0"/>
              </a:rPr>
              <a:t>Generalization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6911363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Ways of simplifying the view of the world include:</a:t>
            </a: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describe entire areas, attributing uniform characteristics to them, even when areas are not strictly uniform; </a:t>
            </a: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identify features on the ground and describe their characteristics, again assuming them to be uniform;</a:t>
            </a: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limit our descriptions to what exists at a finite number of sample points, hoping that these samples will be adequately representative of the whole.</a:t>
            </a: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some degree of generalization is almost inevitable in all geographic data.</a:t>
            </a: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cs typeface="Arial" charset="0"/>
              </a:rPr>
              <a:t>A map’s specification defines how real features on the ground are selected for inclusion on the map.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644864" y="3228344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8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42"/>
            <a:ext cx="8984877" cy="523763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61408" y="5480259"/>
            <a:ext cx="47148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+mj-lt"/>
              </a:rPr>
              <a:t>Illustrations from McMaster and </a:t>
            </a:r>
            <a:r>
              <a:rPr lang="en-US" altLang="en-US" sz="2400" dirty="0" err="1">
                <a:latin typeface="+mj-lt"/>
              </a:rPr>
              <a:t>Shea</a:t>
            </a:r>
            <a:r>
              <a:rPr lang="en-US" altLang="en-US" sz="2400" dirty="0">
                <a:latin typeface="+mj-lt"/>
              </a:rPr>
              <a:t> of their 10 forms of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78418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61408" y="5480259"/>
            <a:ext cx="47148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+mj-lt"/>
              </a:rPr>
              <a:t>Illustrations from McMaster and </a:t>
            </a:r>
            <a:r>
              <a:rPr lang="en-US" altLang="en-US" sz="2400" dirty="0" err="1">
                <a:latin typeface="+mj-lt"/>
              </a:rPr>
              <a:t>Shea</a:t>
            </a:r>
            <a:r>
              <a:rPr lang="en-US" altLang="en-US" sz="2400" dirty="0">
                <a:latin typeface="+mj-lt"/>
              </a:rPr>
              <a:t> of their 10 forms of generalization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" y="116633"/>
            <a:ext cx="89793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61408" y="5480259"/>
            <a:ext cx="47148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+mj-lt"/>
              </a:rPr>
              <a:t>Illustrations from McMaster and </a:t>
            </a:r>
            <a:r>
              <a:rPr lang="en-US" altLang="en-US" sz="2400" dirty="0" err="1">
                <a:latin typeface="+mj-lt"/>
              </a:rPr>
              <a:t>Shea</a:t>
            </a:r>
            <a:r>
              <a:rPr lang="en-US" altLang="en-US" sz="2400" dirty="0">
                <a:latin typeface="+mj-lt"/>
              </a:rPr>
              <a:t> of their 10 forms of generalization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" y="1700808"/>
            <a:ext cx="8997677" cy="25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1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23928" y="1844824"/>
            <a:ext cx="38892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Douglas–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Peuker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algorithm </a:t>
            </a:r>
          </a:p>
          <a:p>
            <a:pPr eaLnBrk="1" hangingPunct="1">
              <a:defRPr/>
            </a:pPr>
            <a:r>
              <a:rPr lang="en-US" sz="2400" dirty="0"/>
              <a:t>is designed to simplify complex objects like this shoreline by reducing the number of points in its </a:t>
            </a:r>
            <a:r>
              <a:rPr lang="en-US" sz="2400" dirty="0" err="1"/>
              <a:t>polyline</a:t>
            </a:r>
            <a:r>
              <a:rPr lang="en-US" sz="2400" dirty="0"/>
              <a:t> representation. </a:t>
            </a:r>
          </a:p>
        </p:txBody>
      </p:sp>
      <p:pic>
        <p:nvPicPr>
          <p:cNvPr id="36867" name="Picture 2" descr="p0025-y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36625"/>
            <a:ext cx="37607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429483" y="6550025"/>
            <a:ext cx="142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(© </a:t>
            </a:r>
            <a:r>
              <a:rPr lang="en-US" altLang="en-US" sz="1400" dirty="0" err="1">
                <a:latin typeface="Arial" charset="0"/>
              </a:rPr>
              <a:t>iStockphoto</a:t>
            </a:r>
            <a:r>
              <a:rPr lang="en-US" altLang="en-US" sz="1400" dirty="0">
                <a:latin typeface="Arial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572856" y="3156336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63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5383434" cy="1400530"/>
          </a:xfrm>
        </p:spPr>
        <p:txBody>
          <a:bodyPr/>
          <a:lstStyle/>
          <a:p>
            <a:r>
              <a:rPr lang="en-NZ" dirty="0" smtClean="0"/>
              <a:t>Geographic Data Storage Formats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5383434" cy="4616435"/>
          </a:xfrm>
        </p:spPr>
        <p:txBody>
          <a:bodyPr/>
          <a:lstStyle/>
          <a:p>
            <a:r>
              <a:rPr lang="en-NZ" dirty="0" smtClean="0"/>
              <a:t>You have seen:</a:t>
            </a:r>
          </a:p>
          <a:p>
            <a:pPr lvl="1"/>
            <a:r>
              <a:rPr lang="en-NZ" dirty="0" smtClean="0"/>
              <a:t>Shape files</a:t>
            </a:r>
          </a:p>
          <a:p>
            <a:pPr lvl="1"/>
            <a:r>
              <a:rPr lang="en-NZ" dirty="0" smtClean="0"/>
              <a:t>CSV</a:t>
            </a:r>
          </a:p>
          <a:p>
            <a:r>
              <a:rPr lang="en-NZ" dirty="0" smtClean="0"/>
              <a:t>Many other file types</a:t>
            </a:r>
          </a:p>
          <a:p>
            <a:r>
              <a:rPr lang="en-NZ" dirty="0" smtClean="0"/>
              <a:t>See QGIS:</a:t>
            </a:r>
          </a:p>
          <a:p>
            <a:pPr lvl="1"/>
            <a:r>
              <a:rPr lang="en-NZ" dirty="0" smtClean="0"/>
              <a:t>Add vector:</a:t>
            </a:r>
          </a:p>
          <a:p>
            <a:pPr lvl="2"/>
            <a:r>
              <a:rPr lang="en-NZ" dirty="0" smtClean="0"/>
              <a:t>File</a:t>
            </a:r>
          </a:p>
          <a:p>
            <a:pPr lvl="2"/>
            <a:r>
              <a:rPr lang="en-NZ" dirty="0" smtClean="0"/>
              <a:t>Directory</a:t>
            </a:r>
          </a:p>
          <a:p>
            <a:pPr lvl="2"/>
            <a:r>
              <a:rPr lang="en-NZ" dirty="0" smtClean="0"/>
              <a:t>Protocol</a:t>
            </a:r>
          </a:p>
          <a:p>
            <a:pPr lvl="2"/>
            <a:r>
              <a:rPr lang="en-NZ" dirty="0" smtClean="0"/>
              <a:t>Database</a:t>
            </a:r>
          </a:p>
          <a:p>
            <a:pPr lvl="2"/>
            <a:r>
              <a:rPr lang="en-NZ" dirty="0" smtClean="0"/>
              <a:t>Web Services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8640"/>
            <a:ext cx="2552573" cy="604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98" y="6005111"/>
            <a:ext cx="5076056" cy="7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0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/>
          <a:lstStyle/>
          <a:p>
            <a:r>
              <a:rPr lang="en-NZ" dirty="0" smtClean="0"/>
              <a:t>Summary: Key Decisions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56793"/>
            <a:ext cx="6711654" cy="4691614"/>
          </a:xfrm>
        </p:spPr>
        <p:txBody>
          <a:bodyPr/>
          <a:lstStyle/>
          <a:p>
            <a:r>
              <a:rPr lang="en-NZ" sz="2400" dirty="0" smtClean="0"/>
              <a:t>Abstraction: which elements are important?</a:t>
            </a:r>
          </a:p>
          <a:p>
            <a:r>
              <a:rPr lang="en-NZ" sz="2400" dirty="0" smtClean="0"/>
              <a:t>Representation: field or object?</a:t>
            </a:r>
          </a:p>
          <a:p>
            <a:r>
              <a:rPr lang="en-NZ" sz="2400" dirty="0" smtClean="0"/>
              <a:t>Generalisation: how much detail?</a:t>
            </a:r>
          </a:p>
          <a:p>
            <a:r>
              <a:rPr lang="en-NZ" sz="2400" dirty="0" smtClean="0"/>
              <a:t>Structure: </a:t>
            </a:r>
          </a:p>
          <a:p>
            <a:pPr lvl="1"/>
            <a:r>
              <a:rPr lang="en-NZ" sz="2200" dirty="0" smtClean="0"/>
              <a:t>What type of geometry?</a:t>
            </a:r>
          </a:p>
          <a:p>
            <a:pPr lvl="1"/>
            <a:r>
              <a:rPr lang="en-NZ" sz="2200" dirty="0" smtClean="0"/>
              <a:t>Which attributes?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55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594334" y="1412776"/>
            <a:ext cx="2771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charset="0"/>
              </a:rPr>
              <a:t>Part of a Digital Raster Graphic,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charset="0"/>
              </a:rPr>
              <a:t> a scan of a U.S Geological Survey 1:24000 </a:t>
            </a:r>
            <a:br>
              <a:rPr lang="en-US" altLang="en-US" sz="2400">
                <a:latin typeface="Arial" charset="0"/>
              </a:rPr>
            </a:br>
            <a:r>
              <a:rPr lang="en-US" altLang="en-US" sz="2400">
                <a:latin typeface="Arial" charset="0"/>
              </a:rPr>
              <a:t>topographic map </a:t>
            </a:r>
          </a:p>
        </p:txBody>
      </p:sp>
      <p:pic>
        <p:nvPicPr>
          <p:cNvPr id="32771" name="Picture 2" descr="p0024-y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2644"/>
            <a:ext cx="52117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513192" y="6488112"/>
            <a:ext cx="197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(Courtesy USGS)</a:t>
            </a:r>
            <a:endParaRPr lang="en-GB" altLang="en-US" sz="18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53603" y="308432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88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Data Model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29" y="2276872"/>
            <a:ext cx="4392488" cy="35919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data model provides</a:t>
            </a:r>
          </a:p>
          <a:p>
            <a:pPr lvl="1"/>
            <a:r>
              <a:rPr lang="en-US" dirty="0"/>
              <a:t>Developers with </a:t>
            </a:r>
            <a:r>
              <a:rPr lang="en-US" dirty="0" smtClean="0"/>
              <a:t>means </a:t>
            </a:r>
            <a:r>
              <a:rPr lang="en-US" dirty="0"/>
              <a:t>to represent an application domain in terms that may be translated into a design </a:t>
            </a:r>
            <a:r>
              <a:rPr lang="en-US" dirty="0" smtClean="0"/>
              <a:t>and then  </a:t>
            </a:r>
            <a:r>
              <a:rPr lang="en-US" dirty="0"/>
              <a:t>implemented</a:t>
            </a:r>
          </a:p>
          <a:p>
            <a:pPr lvl="1"/>
            <a:r>
              <a:rPr lang="en-US" dirty="0"/>
              <a:t>Users with a description of the structure of the system, independent of specific items of data or details of the particular </a:t>
            </a:r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2915"/>
            <a:ext cx="4527042" cy="337513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920260" y="3958530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Think </a:t>
            </a:r>
            <a:r>
              <a:rPr lang="en-NZ" dirty="0"/>
              <a:t>about the data sets you have worked with in </a:t>
            </a:r>
            <a:r>
              <a:rPr lang="en-NZ" dirty="0" smtClean="0"/>
              <a:t>QGIS (roads, land parcels, place names):</a:t>
            </a:r>
          </a:p>
          <a:p>
            <a:pPr lvl="1"/>
            <a:r>
              <a:rPr lang="en-NZ" dirty="0" smtClean="0"/>
              <a:t>How were they abstractions of the real world?</a:t>
            </a:r>
          </a:p>
          <a:p>
            <a:pPr lvl="1"/>
            <a:r>
              <a:rPr lang="en-NZ" dirty="0" smtClean="0"/>
              <a:t>What other kinds of abstractions might have been used?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744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Two Models for Representing Geographic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924944"/>
            <a:ext cx="6711654" cy="3323462"/>
          </a:xfrm>
        </p:spPr>
        <p:txBody>
          <a:bodyPr/>
          <a:lstStyle/>
          <a:p>
            <a:r>
              <a:rPr lang="en-NZ" dirty="0" smtClean="0"/>
              <a:t>Discrete objects (aka Vector)</a:t>
            </a:r>
          </a:p>
          <a:p>
            <a:r>
              <a:rPr lang="en-NZ" dirty="0" smtClean="0"/>
              <a:t>Continuous objects (aka Raster)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772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Discrete Objects and Continuous Fields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n-GB" altLang="en-US" dirty="0" smtClean="0">
                <a:cs typeface="Arial" charset="0"/>
              </a:rPr>
              <a:t>In the </a:t>
            </a:r>
            <a:r>
              <a:rPr lang="en-GB" altLang="en-US" i="1" dirty="0" smtClean="0">
                <a:cs typeface="Arial" charset="0"/>
              </a:rPr>
              <a:t>discrete object</a:t>
            </a:r>
            <a:r>
              <a:rPr lang="en-GB" altLang="en-US" dirty="0" smtClean="0">
                <a:cs typeface="Arial" charset="0"/>
              </a:rPr>
              <a:t> view, the world is empty, except where it is occupied by objects with well-defined boundaries that are instances of generally recognized categories.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Objects can be counted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Objects have dimensionality: 0-dimension (points), 1-dimension (lines), 2-dimensions (areas)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51920" y="6242646"/>
            <a:ext cx="5123806" cy="520904"/>
          </a:xfrm>
        </p:spPr>
        <p:txBody>
          <a:bodyPr/>
          <a:lstStyle/>
          <a:p>
            <a:pPr algn="r"/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itchFamily="18" charset="0"/>
              </a:rPr>
              <a:t>Discrete Objects and Continuous Fields</a:t>
            </a: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n-GB" altLang="en-US" dirty="0" smtClean="0">
                <a:cs typeface="Arial" charset="0"/>
              </a:rPr>
              <a:t>The </a:t>
            </a:r>
            <a:r>
              <a:rPr lang="en-GB" altLang="en-US" i="1" dirty="0" smtClean="0">
                <a:cs typeface="Arial" charset="0"/>
              </a:rPr>
              <a:t>continuous field </a:t>
            </a:r>
            <a:r>
              <a:rPr lang="en-GB" altLang="en-US" dirty="0" smtClean="0">
                <a:cs typeface="Arial" charset="0"/>
              </a:rPr>
              <a:t>view represents the real world as a finite number of variables, each one defined at every possible position.</a:t>
            </a:r>
            <a:endParaRPr lang="en-US" altLang="en-US" dirty="0" smtClean="0">
              <a:cs typeface="Arial" charset="0"/>
            </a:endParaRPr>
          </a:p>
          <a:p>
            <a:pPr lvl="1" eaLnBrk="1" hangingPunct="1"/>
            <a:r>
              <a:rPr lang="en-GB" altLang="en-US" dirty="0" smtClean="0">
                <a:cs typeface="Arial" charset="0"/>
              </a:rPr>
              <a:t>Continuous fields can be distinguished by what varies, and how smoothly.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788880" y="4172171"/>
            <a:ext cx="3859795" cy="228660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8607</TotalTime>
  <Words>1717</Words>
  <Application>Microsoft Office PowerPoint</Application>
  <PresentationFormat>On-screen Show (4:3)</PresentationFormat>
  <Paragraphs>197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 3</vt:lpstr>
      <vt:lpstr>Ion</vt:lpstr>
      <vt:lpstr>Representing Geographic Data</vt:lpstr>
      <vt:lpstr>Outline</vt:lpstr>
      <vt:lpstr>Representing the Real World</vt:lpstr>
      <vt:lpstr>PowerPoint Presentation</vt:lpstr>
      <vt:lpstr>Levels of Data Model Abstraction</vt:lpstr>
      <vt:lpstr>Examples</vt:lpstr>
      <vt:lpstr>Two Models for Representing Geographic Data</vt:lpstr>
      <vt:lpstr>Discrete Objects and Continuous Fields</vt:lpstr>
      <vt:lpstr>Discrete Objects and Continuous Fields</vt:lpstr>
      <vt:lpstr>PowerPoint Presentation</vt:lpstr>
      <vt:lpstr>PowerPoint Presentation</vt:lpstr>
      <vt:lpstr>PowerPoint Presentation</vt:lpstr>
      <vt:lpstr>Rasters and Vectors</vt:lpstr>
      <vt:lpstr>PowerPoint Presentation</vt:lpstr>
      <vt:lpstr>Raster Representations</vt:lpstr>
      <vt:lpstr>PowerPoint Presentation</vt:lpstr>
      <vt:lpstr>PowerPoint Presentation</vt:lpstr>
      <vt:lpstr>Raster Data Model</vt:lpstr>
      <vt:lpstr>PowerPoint Presentation</vt:lpstr>
      <vt:lpstr>PowerPoint Presentation</vt:lpstr>
      <vt:lpstr>PowerPoint Presentation</vt:lpstr>
      <vt:lpstr>Vector Representations</vt:lpstr>
      <vt:lpstr>Vector Data Model</vt:lpstr>
      <vt:lpstr>PowerPoint Presentation</vt:lpstr>
      <vt:lpstr>Geometry Representation</vt:lpstr>
      <vt:lpstr>Geographic Data Modelling</vt:lpstr>
      <vt:lpstr>Layers in QGIS</vt:lpstr>
      <vt:lpstr>Layers and Data Structures</vt:lpstr>
      <vt:lpstr>PowerPoint Presentation</vt:lpstr>
      <vt:lpstr>Generalization</vt:lpstr>
      <vt:lpstr>PowerPoint Presentation</vt:lpstr>
      <vt:lpstr>PowerPoint Presentation</vt:lpstr>
      <vt:lpstr>PowerPoint Presentation</vt:lpstr>
      <vt:lpstr>PowerPoint Presentation</vt:lpstr>
      <vt:lpstr>Geographic Data Storage Formats</vt:lpstr>
      <vt:lpstr>Summary: Key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Longley</dc:creator>
  <cp:lastModifiedBy>Stock, Kristin</cp:lastModifiedBy>
  <cp:revision>84</cp:revision>
  <dcterms:created xsi:type="dcterms:W3CDTF">2010-07-27T08:08:01Z</dcterms:created>
  <dcterms:modified xsi:type="dcterms:W3CDTF">2021-03-15T00:24:21Z</dcterms:modified>
</cp:coreProperties>
</file>