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7" r:id="rId3"/>
  </p:sldMasterIdLst>
  <p:notesMasterIdLst>
    <p:notesMasterId r:id="rId34"/>
  </p:notesMasterIdLst>
  <p:sldIdLst>
    <p:sldId id="256" r:id="rId4"/>
    <p:sldId id="259" r:id="rId5"/>
    <p:sldId id="287" r:id="rId6"/>
    <p:sldId id="288" r:id="rId7"/>
    <p:sldId id="261" r:id="rId8"/>
    <p:sldId id="262" r:id="rId9"/>
    <p:sldId id="263" r:id="rId10"/>
    <p:sldId id="264" r:id="rId11"/>
    <p:sldId id="266" r:id="rId12"/>
    <p:sldId id="267" r:id="rId13"/>
    <p:sldId id="289" r:id="rId14"/>
    <p:sldId id="268" r:id="rId15"/>
    <p:sldId id="271" r:id="rId16"/>
    <p:sldId id="272" r:id="rId17"/>
    <p:sldId id="290" r:id="rId18"/>
    <p:sldId id="273" r:id="rId19"/>
    <p:sldId id="269" r:id="rId20"/>
    <p:sldId id="270" r:id="rId21"/>
    <p:sldId id="275" r:id="rId22"/>
    <p:sldId id="276" r:id="rId23"/>
    <p:sldId id="277" r:id="rId24"/>
    <p:sldId id="292" r:id="rId25"/>
    <p:sldId id="284" r:id="rId26"/>
    <p:sldId id="278" r:id="rId27"/>
    <p:sldId id="279" r:id="rId28"/>
    <p:sldId id="280" r:id="rId29"/>
    <p:sldId id="281" r:id="rId30"/>
    <p:sldId id="291" r:id="rId31"/>
    <p:sldId id="282" r:id="rId32"/>
    <p:sldId id="286" r:id="rId33"/>
  </p:sldIdLst>
  <p:sldSz cx="9144000" cy="6858000" type="screen4x3"/>
  <p:notesSz cx="6858000" cy="9144000"/>
  <p:defaultTextStyle>
    <a:defPPr>
      <a:defRPr lang="en-N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6EB"/>
    <a:srgbClr val="061580"/>
    <a:srgbClr val="0D0DCD"/>
    <a:srgbClr val="0A0A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09" autoAdjust="0"/>
  </p:normalViewPr>
  <p:slideViewPr>
    <p:cSldViewPr>
      <p:cViewPr varScale="1">
        <p:scale>
          <a:sx n="103" d="100"/>
          <a:sy n="103" d="100"/>
        </p:scale>
        <p:origin x="185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28B85-292F-427C-AAC9-C9B7DD21A989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FFAD7-7F08-4A16-B837-1899F4E167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661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39359-2286-4994-896C-4A269B0C061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46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39359-2286-4994-896C-4A269B0C061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01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39359-2286-4994-896C-4A269B0C061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94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39359-2286-4994-896C-4A269B0C061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11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39359-2286-4994-896C-4A269B0C061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81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39359-2286-4994-896C-4A269B0C061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06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39359-2286-4994-896C-4A269B0C061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16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39359-2286-4994-896C-4A269B0C061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98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39359-2286-4994-896C-4A269B0C061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82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39359-2286-4994-896C-4A269B0C061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9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39359-2286-4994-896C-4A269B0C061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29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39359-2286-4994-896C-4A269B0C061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77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39359-2286-4994-896C-4A269B0C061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80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39359-2286-4994-896C-4A269B0C061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46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NZ" altLang="en-US" noProof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NZ" altLang="en-US" noProof="0" smtClean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alt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 altLang="en-US" smtClean="0"/>
              <a:t>Adapted from Geographic Information Science And Systems, Longley, Goodchild, Maguire and Rhind</a:t>
            </a:r>
            <a:endParaRPr lang="en-NZ" alt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32C683E-76E7-4EAC-8AA5-29C1A8270C09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345907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 smtClean="0"/>
              <a:t>Adapted from Geographic Information Science And Systems, Longley, Goodchild, Maguire and Rhind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2ACE4-3E82-4433-97C4-83A1F5C614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467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 smtClean="0"/>
              <a:t>Adapted from Geographic Information Science And Systems, Longley, Goodchild, Maguire and Rhind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2ACE4-3E82-4433-97C4-83A1F5C614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129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NZ" altLang="en-US" noProof="0" smtClean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NZ" altLang="en-US" noProof="0" smtClean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alt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 altLang="en-US" smtClean="0"/>
              <a:t>Adapted from Geographic Information Science And Systems, Longley, Goodchild, Maguire and Rhind</a:t>
            </a:r>
            <a:endParaRPr lang="en-NZ" alt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FCF4F90-9E95-40AA-A7B4-4BDF8A569F1E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938333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 altLang="en-US" smtClean="0"/>
              <a:t>Adapted from Geographic Information Science And Systems, Longley, Goodchild, Maguire and Rhind</a:t>
            </a:r>
            <a:endParaRPr lang="en-N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258B3-89B9-4BE9-B015-00D4974280F4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848383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 altLang="en-US" smtClean="0"/>
              <a:t>Adapted from Geographic Information Science And Systems, Longley, Goodchild, Maguire and Rhind</a:t>
            </a:r>
            <a:endParaRPr lang="en-N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8EEF5-BEA1-4453-AE48-B705FF0DAD56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4166567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 altLang="en-US" smtClean="0"/>
              <a:t>Adapted from Geographic Information Science And Systems, Longley, Goodchild, Maguire and Rhind</a:t>
            </a:r>
            <a:endParaRPr lang="en-N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2598F-C7D1-4142-ABFA-F54DA153AE6D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435478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 altLang="en-US" smtClean="0"/>
              <a:t>Adapted from Geographic Information Science And Systems, Longley, Goodchild, Maguire and Rhind</a:t>
            </a:r>
            <a:endParaRPr lang="en-NZ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2F65F-FAA0-469B-AB9D-0FBB11A25910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112155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 altLang="en-US" smtClean="0"/>
              <a:t>Adapted from Geographic Information Science And Systems, Longley, Goodchild, Maguire and Rhind</a:t>
            </a:r>
            <a:endParaRPr lang="en-NZ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F16FF-A2CE-4316-9EE4-49895AAA3AEB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557186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 altLang="en-US" smtClean="0"/>
              <a:t>Adapted from Geographic Information Science And Systems, Longley, Goodchild, Maguire and Rhind</a:t>
            </a:r>
            <a:endParaRPr lang="en-NZ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35006-F064-4547-A7BC-C8661CE612F7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072491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 altLang="en-US" smtClean="0"/>
              <a:t>Adapted from Geographic Information Science And Systems, Longley, Goodchild, Maguire and Rhind</a:t>
            </a:r>
            <a:endParaRPr lang="en-N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A8A15-072A-48C7-8872-1DDCD160E278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190824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 altLang="en-US" smtClean="0"/>
              <a:t>Adapted from Geographic Information Science And Systems, Longley, Goodchild, Maguire and Rhind</a:t>
            </a:r>
            <a:endParaRPr lang="en-N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A8A205-B7ED-43B2-BD28-7B24446E4FC1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550814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 altLang="en-US" smtClean="0"/>
              <a:t>Adapted from Geographic Information Science And Systems, Longley, Goodchild, Maguire and Rhind</a:t>
            </a:r>
            <a:endParaRPr lang="en-N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0B8A8-CB8F-4F99-BF3D-8FD49857D9A1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14666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 altLang="en-US" smtClean="0"/>
              <a:t>Adapted from Geographic Information Science And Systems, Longley, Goodchild, Maguire and Rhind</a:t>
            </a:r>
            <a:endParaRPr lang="en-N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568F3-9FD8-4EAD-B093-5B147B3F4053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965674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 altLang="en-US" smtClean="0"/>
              <a:t>Adapted from Geographic Information Science And Systems, Longley, Goodchild, Maguire and Rhind</a:t>
            </a:r>
            <a:endParaRPr lang="en-N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72851-A623-4A45-B756-B16A53F58218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952481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altLang="en-US" smtClean="0"/>
              <a:t>Adapted from Geographic Information Science And Systems, Longley, Goodchild, Maguire and Rhind</a:t>
            </a:r>
            <a:endParaRPr lang="en-N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683E-76E7-4EAC-8AA5-29C1A8270C09}" type="slidenum">
              <a:rPr lang="en-NZ" altLang="en-US" smtClean="0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6137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altLang="en-US" smtClean="0"/>
              <a:t>Adapted from Geographic Information Science And Systems, Longley, Goodchild, Maguire and Rhind</a:t>
            </a:r>
            <a:endParaRPr lang="en-N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8A205-B7ED-43B2-BD28-7B24446E4FC1}" type="slidenum">
              <a:rPr lang="en-NZ" altLang="en-US" smtClean="0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9472613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altLang="en-US" smtClean="0"/>
              <a:t>Adapted from Geographic Information Science And Systems, Longley, Goodchild, Maguire and Rhind</a:t>
            </a:r>
            <a:endParaRPr lang="en-N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75371-D484-410F-B08C-A3E41ABBBA95}" type="slidenum">
              <a:rPr lang="en-NZ" altLang="en-US" smtClean="0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323733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Adapted from Geographic Information Science And Systems, Longley, Goodchild, Maguire and Rhind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ACE4-3E82-4433-97C4-83A1F5C614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889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Adapted from Geographic Information Science And Systems, Longley, Goodchild, Maguire and Rhind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ACE4-3E82-4433-97C4-83A1F5C614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0206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Adapted from Geographic Information Science And Systems, Longley, Goodchild, Maguire and Rhind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ACE4-3E82-4433-97C4-83A1F5C614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2123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Adapted from Geographic Information Science And Systems, Longley, Goodchild, Maguire and Rhind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ACE4-3E82-4433-97C4-83A1F5C614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877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N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 altLang="en-US" smtClean="0"/>
              <a:t>Adapted from Geographic Information Science And Systems, Longley, Goodchild, Maguire and Rhind</a:t>
            </a:r>
            <a:endParaRPr lang="en-N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75371-D484-410F-B08C-A3E41ABBBA95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9390196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Adapted from Geographic Information Science And Systems, Longley, Goodchild, Maguire and Rhind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ACE4-3E82-4433-97C4-83A1F5C614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2426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Adapted from Geographic Information Science And Systems, Longley, Goodchild, Maguire and Rhind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ACE4-3E82-4433-97C4-83A1F5C614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7477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altLang="en-US" smtClean="0"/>
              <a:t>Adapted from Geographic Information Science And Systems, Longley, Goodchild, Maguire and Rhind</a:t>
            </a:r>
            <a:endParaRPr lang="en-N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7666-42D6-41F7-94B1-C8153E4D3BC7}" type="slidenum">
              <a:rPr lang="en-NZ" altLang="en-US" smtClean="0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2578021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altLang="en-US" smtClean="0"/>
              <a:t>Adapted from Geographic Information Science And Systems, Longley, Goodchild, Maguire and Rhind</a:t>
            </a:r>
            <a:endParaRPr lang="en-N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7666-42D6-41F7-94B1-C8153E4D3BC7}" type="slidenum">
              <a:rPr lang="en-NZ" altLang="en-US" smtClean="0"/>
              <a:pPr/>
              <a:t>‹#›</a:t>
            </a:fld>
            <a:endParaRPr lang="en-NZ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59237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altLang="en-US" smtClean="0"/>
              <a:t>Adapted from Geographic Information Science And Systems, Longley, Goodchild, Maguire and Rhind</a:t>
            </a:r>
            <a:endParaRPr lang="en-N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7666-42D6-41F7-94B1-C8153E4D3BC7}" type="slidenum">
              <a:rPr lang="en-NZ" altLang="en-US" smtClean="0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4036585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altLang="en-US" smtClean="0"/>
              <a:t>Adapted from Geographic Information Science And Systems, Longley, Goodchild, Maguire and Rhind</a:t>
            </a:r>
            <a:endParaRPr lang="en-N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7666-42D6-41F7-94B1-C8153E4D3BC7}" type="slidenum">
              <a:rPr lang="en-NZ" altLang="en-US" smtClean="0"/>
              <a:pPr/>
              <a:t>‹#›</a:t>
            </a:fld>
            <a:endParaRPr lang="en-NZ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90984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altLang="en-US" smtClean="0"/>
              <a:t>Adapted from Geographic Information Science And Systems, Longley, Goodchild, Maguire and Rhind</a:t>
            </a:r>
            <a:endParaRPr lang="en-N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17666-42D6-41F7-94B1-C8153E4D3BC7}" type="slidenum">
              <a:rPr lang="en-NZ" altLang="en-US" smtClean="0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4500672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Adapted from Geographic Information Science And Systems, Longley, Goodchild, Maguire and Rhind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ACE4-3E82-4433-97C4-83A1F5C614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2045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Adapted from Geographic Information Science And Systems, Longley, Goodchild, Maguire and Rhind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2ACE4-3E82-4433-97C4-83A1F5C614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646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 smtClean="0"/>
              <a:t>Adapted from Geographic Information Science And Systems, Longley, Goodchild, Maguire and Rhind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2ACE4-3E82-4433-97C4-83A1F5C614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755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 smtClean="0"/>
              <a:t>Adapted from Geographic Information Science And Systems, Longley, Goodchild, Maguire and Rhind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2ACE4-3E82-4433-97C4-83A1F5C614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62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 smtClean="0"/>
              <a:t>Adapted from Geographic Information Science And Systems, Longley, Goodchild, Maguire and Rhind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2ACE4-3E82-4433-97C4-83A1F5C614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68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 smtClean="0"/>
              <a:t>Adapted from Geographic Information Science And Systems, Longley, Goodchild, Maguire and Rhind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2ACE4-3E82-4433-97C4-83A1F5C614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711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 smtClean="0"/>
              <a:t>Adapted from Geographic Information Science And Systems, Longley, Goodchild, Maguire and Rhind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2ACE4-3E82-4433-97C4-83A1F5C614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610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NZ" smtClean="0"/>
              <a:t>Adapted from Geographic Information Science And Systems, Longley, Goodchild, Maguire and Rhind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2ACE4-3E82-4433-97C4-83A1F5C614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56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NZ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NZ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NZ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NZ" altLang="en-US" smtClean="0"/>
              <a:t>Adapted from Geographic Information Science And Systems, Longley, Goodchild, Maguire and Rhind</a:t>
            </a:r>
            <a:endParaRPr lang="en-NZ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0717666-42D6-41F7-94B1-C8153E4D3BC7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405434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NZ" altLang="en-US" smtClean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NZ" altLang="en-US" smtClean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NZ" alt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NZ" altLang="en-US" smtClean="0"/>
              <a:t>Adapted from Geographic Information Science And Systems, Longley, Goodchild, Maguire and Rhind</a:t>
            </a:r>
            <a:endParaRPr lang="en-NZ" alt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F2C138A-9F83-428A-9ADB-25041459E08D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400773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NZ" altLang="en-US" smtClean="0"/>
              <a:t>Adapted from Geographic Information Science And Systems, Longley, Goodchild, Maguire and Rhind</a:t>
            </a:r>
            <a:endParaRPr lang="en-N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0717666-42D6-41F7-94B1-C8153E4D3BC7}" type="slidenum">
              <a:rPr lang="en-NZ" altLang="en-US" smtClean="0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402227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mgimond.github.io/Spatial/spatial-autocorrelation.html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opomap.co.nz/" TargetMode="Externa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988840"/>
            <a:ext cx="6120680" cy="1800200"/>
          </a:xfrm>
        </p:spPr>
        <p:txBody>
          <a:bodyPr/>
          <a:lstStyle/>
          <a:p>
            <a:pPr algn="ctr"/>
            <a:r>
              <a:rPr lang="en-US" dirty="0" smtClean="0"/>
              <a:t>The Nature of Geographic Data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altLang="en-US" smtClean="0"/>
              <a:t>Adapted from Geographic Information Science And Systems, Longley, Goodchild, Maguire and Rhind</a:t>
            </a:r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94423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01404" y="2213617"/>
            <a:ext cx="29523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"Everything is related to everything else,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but near things are more related than distant things.“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[Tobler, 1970, p.236]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23528" y="316125"/>
            <a:ext cx="6347714" cy="1320800"/>
          </a:xfrm>
        </p:spPr>
        <p:txBody>
          <a:bodyPr>
            <a:normAutofit/>
          </a:bodyPr>
          <a:lstStyle/>
          <a:p>
            <a:r>
              <a:rPr lang="en-GB" dirty="0" smtClean="0"/>
              <a:t>Waldo </a:t>
            </a:r>
            <a:r>
              <a:rPr lang="en-GB" dirty="0" err="1" smtClean="0"/>
              <a:t>Tobler</a:t>
            </a:r>
            <a:r>
              <a:rPr lang="en-GB" dirty="0" smtClean="0"/>
              <a:t>: First Law of Geography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877568" y="6381328"/>
            <a:ext cx="4622973" cy="365125"/>
          </a:xfrm>
        </p:spPr>
        <p:txBody>
          <a:bodyPr/>
          <a:lstStyle/>
          <a:p>
            <a:r>
              <a:rPr lang="en-NZ" dirty="0" smtClean="0"/>
              <a:t>Adapted from Geographic Information Science And Systems, Longley, Goodchild, Maguire and </a:t>
            </a:r>
            <a:r>
              <a:rPr lang="en-NZ" dirty="0" err="1" smtClean="0"/>
              <a:t>Rhind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385" y="1636925"/>
            <a:ext cx="42291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9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" y="16430"/>
            <a:ext cx="5379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32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628800"/>
            <a:ext cx="6951716" cy="4305448"/>
          </a:xfrm>
        </p:spPr>
        <p:txBody>
          <a:bodyPr>
            <a:normAutofit/>
          </a:bodyPr>
          <a:lstStyle/>
          <a:p>
            <a:r>
              <a:rPr lang="en-US" dirty="0" smtClean="0"/>
              <a:t>Systematic spatial variation in some phenomena.</a:t>
            </a:r>
          </a:p>
          <a:p>
            <a:r>
              <a:rPr lang="en-US" dirty="0" smtClean="0"/>
              <a:t>Things that are spatially </a:t>
            </a:r>
            <a:r>
              <a:rPr lang="en-US" dirty="0" err="1" smtClean="0"/>
              <a:t>autocorrelated</a:t>
            </a:r>
            <a:r>
              <a:rPr lang="en-US" dirty="0" smtClean="0"/>
              <a:t> are not randomly distributed through space.</a:t>
            </a:r>
          </a:p>
          <a:p>
            <a:r>
              <a:rPr lang="en-US" dirty="0" smtClean="0"/>
              <a:t>Positive spatial autocorrelation: things that are close together are more likely to be similar</a:t>
            </a:r>
          </a:p>
          <a:p>
            <a:pPr lvl="1"/>
            <a:r>
              <a:rPr lang="en-US" dirty="0" smtClean="0"/>
              <a:t>Socio-economic group.</a:t>
            </a:r>
          </a:p>
          <a:p>
            <a:pPr lvl="1"/>
            <a:r>
              <a:rPr lang="en-US" dirty="0" smtClean="0"/>
              <a:t>Vegetation type.</a:t>
            </a:r>
          </a:p>
          <a:p>
            <a:pPr lvl="1"/>
            <a:r>
              <a:rPr lang="en-US" dirty="0" smtClean="0"/>
              <a:t>Climate.</a:t>
            </a:r>
          </a:p>
          <a:p>
            <a:r>
              <a:rPr lang="en-US" dirty="0" smtClean="0"/>
              <a:t>Negative spatial </a:t>
            </a:r>
            <a:r>
              <a:rPr lang="en-US" dirty="0"/>
              <a:t>autocorrelation: things that are close together are more likely to be </a:t>
            </a:r>
            <a:r>
              <a:rPr lang="en-US" dirty="0" smtClean="0"/>
              <a:t>different</a:t>
            </a:r>
          </a:p>
          <a:p>
            <a:pPr lvl="1"/>
            <a:r>
              <a:rPr lang="en-US" dirty="0" smtClean="0"/>
              <a:t>Examples…?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347713" cy="875184"/>
          </a:xfrm>
        </p:spPr>
        <p:txBody>
          <a:bodyPr>
            <a:normAutofit/>
          </a:bodyPr>
          <a:lstStyle/>
          <a:p>
            <a:r>
              <a:rPr lang="en-US" dirty="0" smtClean="0"/>
              <a:t>Spatial Autocorrelation</a:t>
            </a:r>
            <a:endParaRPr lang="en-GB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28596" y="6381328"/>
            <a:ext cx="4622973" cy="365125"/>
          </a:xfrm>
        </p:spPr>
        <p:txBody>
          <a:bodyPr/>
          <a:lstStyle/>
          <a:p>
            <a:r>
              <a:rPr lang="en-NZ" altLang="en-US" smtClean="0"/>
              <a:t>Adapted from Geographic Information Science And Systems, Longley, Goodchild, Maguire and Rhind</a:t>
            </a:r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88434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Spatial Autocorrelation</a:t>
            </a:r>
            <a:endParaRPr lang="en-GB" dirty="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>
          <a:xfrm>
            <a:off x="605135" y="1700809"/>
            <a:ext cx="6347714" cy="3240360"/>
          </a:xfrm>
        </p:spPr>
        <p:txBody>
          <a:bodyPr anchor="ctr">
            <a:normAutofit/>
          </a:bodyPr>
          <a:lstStyle/>
          <a:p>
            <a:r>
              <a:rPr lang="en-US" dirty="0"/>
              <a:t>Spatial autocorrelation is determined both by </a:t>
            </a:r>
            <a:r>
              <a:rPr lang="en-US" b="1" dirty="0"/>
              <a:t>similarities in position</a:t>
            </a:r>
            <a:r>
              <a:rPr lang="en-US" dirty="0"/>
              <a:t>, and by </a:t>
            </a:r>
            <a:r>
              <a:rPr lang="en-US" b="1" dirty="0"/>
              <a:t>similarities in attributes</a:t>
            </a:r>
          </a:p>
          <a:p>
            <a:r>
              <a:rPr lang="en-US" dirty="0"/>
              <a:t>positive, </a:t>
            </a:r>
            <a:r>
              <a:rPr lang="en-US" dirty="0" smtClean="0"/>
              <a:t>zero, </a:t>
            </a:r>
            <a:r>
              <a:rPr lang="en-US" dirty="0"/>
              <a:t>or </a:t>
            </a:r>
            <a:r>
              <a:rPr lang="en-US" dirty="0" smtClean="0"/>
              <a:t>negative		</a:t>
            </a:r>
          </a:p>
          <a:p>
            <a:r>
              <a:rPr lang="en-US" b="1" dirty="0" smtClean="0"/>
              <a:t>Lots of different indexes</a:t>
            </a:r>
          </a:p>
          <a:p>
            <a:pPr lvl="1"/>
            <a:r>
              <a:rPr lang="en-US" dirty="0" smtClean="0"/>
              <a:t>Moran’s I</a:t>
            </a:r>
          </a:p>
          <a:p>
            <a:pPr lvl="1"/>
            <a:r>
              <a:rPr lang="en-US" dirty="0" smtClean="0"/>
              <a:t>Geary’s C</a:t>
            </a:r>
          </a:p>
          <a:p>
            <a:pPr lvl="1"/>
            <a:r>
              <a:rPr lang="en-US" dirty="0" smtClean="0"/>
              <a:t>Ripley’s K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9552" y="6309320"/>
            <a:ext cx="4622973" cy="365125"/>
          </a:xfrm>
        </p:spPr>
        <p:txBody>
          <a:bodyPr/>
          <a:lstStyle/>
          <a:p>
            <a:r>
              <a:rPr lang="en-NZ" altLang="en-US" smtClean="0"/>
              <a:t>Adapted from Geographic Information Science And Systems, Longley, Goodchild, Maguire and Rhind</a:t>
            </a:r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80684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ampl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66800"/>
            <a:ext cx="8686800" cy="54340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3214686"/>
            <a:ext cx="1667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Extreme negative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768" y="6500834"/>
            <a:ext cx="16177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Extreme positive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240" y="1285860"/>
            <a:ext cx="3026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Nominal data: blue and white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1" y="238477"/>
            <a:ext cx="8640960" cy="646331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features that are similar in location are also similar in attributes, then the 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pattern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 a whole is said to exhibit </a:t>
            </a:r>
            <a:r>
              <a:rPr lang="en-GB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positive spatial autocorrelation.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88505" y="6472010"/>
            <a:ext cx="4622973" cy="365125"/>
          </a:xfrm>
        </p:spPr>
        <p:txBody>
          <a:bodyPr/>
          <a:lstStyle/>
          <a:p>
            <a:r>
              <a:rPr lang="en-NZ" dirty="0" smtClean="0"/>
              <a:t>Adapted from Geographic Information Science And Systems, Longley, Goodchild, Maguire and </a:t>
            </a:r>
            <a:r>
              <a:rPr lang="en-NZ" dirty="0" err="1" smtClean="0"/>
              <a:t>Rhind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866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Useful Online Resource: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352" y="1772816"/>
            <a:ext cx="6347714" cy="1196402"/>
          </a:xfrm>
        </p:spPr>
        <p:txBody>
          <a:bodyPr/>
          <a:lstStyle/>
          <a:p>
            <a:r>
              <a:rPr lang="en-US" dirty="0"/>
              <a:t>See a worked example calculation here:</a:t>
            </a:r>
          </a:p>
          <a:p>
            <a:pPr lvl="1"/>
            <a:r>
              <a:rPr lang="en-US" dirty="0">
                <a:hlinkClick r:id="rId2"/>
              </a:rPr>
              <a:t>https://mgimond.github.io/Spatial/spatial-autocorrelation.html</a:t>
            </a:r>
            <a:endParaRPr lang="en-US" dirty="0"/>
          </a:p>
          <a:p>
            <a:pPr lvl="1"/>
            <a:endParaRPr lang="en-US" b="1" dirty="0"/>
          </a:p>
          <a:p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965770"/>
            <a:ext cx="7416824" cy="36524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188640"/>
            <a:ext cx="3218706" cy="213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25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1" y="536470"/>
            <a:ext cx="6677934" cy="11462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Spatial Autocorrelation – some issues to consider</a:t>
            </a:r>
            <a:endParaRPr lang="en-GB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42528" y="2109850"/>
            <a:ext cx="4171158" cy="41148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Measurement </a:t>
            </a:r>
            <a:r>
              <a:rPr lang="en-US" sz="2800" b="1" dirty="0"/>
              <a:t>scales</a:t>
            </a:r>
            <a:r>
              <a:rPr lang="en-US" sz="2800" dirty="0"/>
              <a:t> and assessment of </a:t>
            </a:r>
            <a:r>
              <a:rPr lang="en-US" sz="2800" b="1" dirty="0" smtClean="0"/>
              <a:t>neighborhood</a:t>
            </a:r>
            <a:endParaRPr lang="en-US" sz="2800" b="1" dirty="0"/>
          </a:p>
          <a:p>
            <a:r>
              <a:rPr lang="en-US" sz="2800" dirty="0"/>
              <a:t>I</a:t>
            </a:r>
            <a:r>
              <a:rPr lang="en-US" sz="2800" dirty="0" smtClean="0"/>
              <a:t>ssue </a:t>
            </a:r>
            <a:r>
              <a:rPr lang="en-US" sz="2800" dirty="0"/>
              <a:t>of </a:t>
            </a:r>
            <a:r>
              <a:rPr lang="en-US" sz="2800" b="1" dirty="0"/>
              <a:t>sampling </a:t>
            </a:r>
            <a:r>
              <a:rPr lang="en-US" sz="2800" b="1" dirty="0" smtClean="0"/>
              <a:t>intervals </a:t>
            </a:r>
          </a:p>
          <a:p>
            <a:pPr lvl="1"/>
            <a:r>
              <a:rPr lang="en-US" sz="2400" dirty="0" smtClean="0"/>
              <a:t>rhythm </a:t>
            </a:r>
            <a:r>
              <a:rPr lang="en-US" sz="2400" dirty="0"/>
              <a:t>of temporal activities and spatial </a:t>
            </a:r>
            <a:r>
              <a:rPr lang="en-US" sz="2400" dirty="0" smtClean="0"/>
              <a:t>patterning</a:t>
            </a:r>
            <a:endParaRPr lang="en-US" sz="2400" dirty="0"/>
          </a:p>
          <a:p>
            <a:endParaRPr lang="en-US" sz="2800" b="1" dirty="0" smtClean="0"/>
          </a:p>
          <a:p>
            <a:r>
              <a:rPr lang="en-US" sz="2800" b="1" dirty="0"/>
              <a:t>S</a:t>
            </a:r>
            <a:r>
              <a:rPr lang="en-US" sz="2800" b="1" dirty="0" smtClean="0"/>
              <a:t>elf-similarity</a:t>
            </a:r>
            <a:r>
              <a:rPr lang="en-US" sz="2800" dirty="0" smtClean="0"/>
              <a:t> </a:t>
            </a:r>
            <a:r>
              <a:rPr lang="en-US" sz="2800" dirty="0"/>
              <a:t>of spatial and temporal </a:t>
            </a:r>
            <a:r>
              <a:rPr lang="en-US" sz="2800" dirty="0" smtClean="0"/>
              <a:t>structure</a:t>
            </a:r>
          </a:p>
          <a:p>
            <a:pPr lvl="1"/>
            <a:r>
              <a:rPr lang="en-US" sz="2400" dirty="0" smtClean="0"/>
              <a:t>Extent that patterns are replicated across scales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5643570" y="4786322"/>
            <a:ext cx="2432143" cy="1236471"/>
            <a:chOff x="5643570" y="4786322"/>
            <a:chExt cx="2432143" cy="1236471"/>
          </a:xfrm>
        </p:grpSpPr>
        <p:grpSp>
          <p:nvGrpSpPr>
            <p:cNvPr id="42" name="Group 41"/>
            <p:cNvGrpSpPr/>
            <p:nvPr/>
          </p:nvGrpSpPr>
          <p:grpSpPr>
            <a:xfrm>
              <a:off x="5786446" y="4857760"/>
              <a:ext cx="714380" cy="714380"/>
              <a:chOff x="5357818" y="2143116"/>
              <a:chExt cx="2571768" cy="2571768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5357818" y="2143116"/>
                <a:ext cx="857256" cy="857256"/>
                <a:chOff x="5357818" y="2143116"/>
                <a:chExt cx="857256" cy="857256"/>
              </a:xfrm>
            </p:grpSpPr>
            <p:sp>
              <p:nvSpPr>
                <p:cNvPr id="6" name="Rectangle 5"/>
                <p:cNvSpPr/>
                <p:nvPr/>
              </p:nvSpPr>
              <p:spPr bwMode="auto">
                <a:xfrm>
                  <a:off x="5357818" y="2143116"/>
                  <a:ext cx="285752" cy="28575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1" i="0" u="none" strike="noStrike" cap="none" normalizeH="0" baseline="0" smtClean="0">
                    <a:ln>
                      <a:noFill/>
                    </a:ln>
                    <a:solidFill>
                      <a:srgbClr val="0011B0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7" name="Rectangle 6"/>
                <p:cNvSpPr/>
                <p:nvPr/>
              </p:nvSpPr>
              <p:spPr bwMode="auto">
                <a:xfrm>
                  <a:off x="5643570" y="2428868"/>
                  <a:ext cx="285752" cy="28575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1" i="0" u="none" strike="noStrike" cap="none" normalizeH="0" baseline="0" smtClean="0">
                    <a:ln>
                      <a:noFill/>
                    </a:ln>
                    <a:solidFill>
                      <a:srgbClr val="0011B0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8" name="Rectangle 7"/>
                <p:cNvSpPr/>
                <p:nvPr/>
              </p:nvSpPr>
              <p:spPr bwMode="auto">
                <a:xfrm>
                  <a:off x="5357818" y="2714620"/>
                  <a:ext cx="285752" cy="28575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1" i="0" u="none" strike="noStrike" cap="none" normalizeH="0" baseline="0" smtClean="0">
                    <a:ln>
                      <a:noFill/>
                    </a:ln>
                    <a:solidFill>
                      <a:srgbClr val="0011B0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9" name="Rectangle 8"/>
                <p:cNvSpPr/>
                <p:nvPr/>
              </p:nvSpPr>
              <p:spPr bwMode="auto">
                <a:xfrm>
                  <a:off x="5929322" y="2143116"/>
                  <a:ext cx="285752" cy="28575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1" i="0" u="none" strike="noStrike" cap="none" normalizeH="0" baseline="0" smtClean="0">
                    <a:ln>
                      <a:noFill/>
                    </a:ln>
                    <a:solidFill>
                      <a:srgbClr val="0011B0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0" name="Rectangle 9"/>
                <p:cNvSpPr/>
                <p:nvPr/>
              </p:nvSpPr>
              <p:spPr bwMode="auto">
                <a:xfrm>
                  <a:off x="5929322" y="2714620"/>
                  <a:ext cx="285752" cy="28575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1" i="0" u="none" strike="noStrike" cap="none" normalizeH="0" baseline="0" smtClean="0">
                    <a:ln>
                      <a:noFill/>
                    </a:ln>
                    <a:solidFill>
                      <a:srgbClr val="0011B0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6215074" y="3000372"/>
                <a:ext cx="857256" cy="857256"/>
                <a:chOff x="5357818" y="2143116"/>
                <a:chExt cx="857256" cy="857256"/>
              </a:xfrm>
            </p:grpSpPr>
            <p:sp>
              <p:nvSpPr>
                <p:cNvPr id="13" name="Rectangle 12"/>
                <p:cNvSpPr/>
                <p:nvPr/>
              </p:nvSpPr>
              <p:spPr bwMode="auto">
                <a:xfrm>
                  <a:off x="5357818" y="2143116"/>
                  <a:ext cx="285752" cy="28575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1" i="0" u="none" strike="noStrike" cap="none" normalizeH="0" baseline="0" smtClean="0">
                    <a:ln>
                      <a:noFill/>
                    </a:ln>
                    <a:solidFill>
                      <a:srgbClr val="0011B0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 bwMode="auto">
                <a:xfrm>
                  <a:off x="5643570" y="2428868"/>
                  <a:ext cx="285752" cy="28575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1" i="0" u="none" strike="noStrike" cap="none" normalizeH="0" baseline="0" smtClean="0">
                    <a:ln>
                      <a:noFill/>
                    </a:ln>
                    <a:solidFill>
                      <a:srgbClr val="0011B0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 bwMode="auto">
                <a:xfrm>
                  <a:off x="5357818" y="2714620"/>
                  <a:ext cx="285752" cy="28575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1" i="0" u="none" strike="noStrike" cap="none" normalizeH="0" baseline="0" smtClean="0">
                    <a:ln>
                      <a:noFill/>
                    </a:ln>
                    <a:solidFill>
                      <a:srgbClr val="0011B0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 bwMode="auto">
                <a:xfrm>
                  <a:off x="5929322" y="2143116"/>
                  <a:ext cx="285752" cy="28575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1" i="0" u="none" strike="noStrike" cap="none" normalizeH="0" baseline="0" smtClean="0">
                    <a:ln>
                      <a:noFill/>
                    </a:ln>
                    <a:solidFill>
                      <a:srgbClr val="0011B0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 bwMode="auto">
                <a:xfrm>
                  <a:off x="5929322" y="2714620"/>
                  <a:ext cx="285752" cy="28575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1" i="0" u="none" strike="noStrike" cap="none" normalizeH="0" baseline="0" smtClean="0">
                    <a:ln>
                      <a:noFill/>
                    </a:ln>
                    <a:solidFill>
                      <a:srgbClr val="0011B0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7072330" y="2143116"/>
                <a:ext cx="857256" cy="857256"/>
                <a:chOff x="5357818" y="2143116"/>
                <a:chExt cx="857256" cy="857256"/>
              </a:xfrm>
            </p:grpSpPr>
            <p:sp>
              <p:nvSpPr>
                <p:cNvPr id="19" name="Rectangle 18"/>
                <p:cNvSpPr/>
                <p:nvPr/>
              </p:nvSpPr>
              <p:spPr bwMode="auto">
                <a:xfrm>
                  <a:off x="5357818" y="2143116"/>
                  <a:ext cx="285752" cy="28575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1" i="0" u="none" strike="noStrike" cap="none" normalizeH="0" baseline="0" smtClean="0">
                    <a:ln>
                      <a:noFill/>
                    </a:ln>
                    <a:solidFill>
                      <a:srgbClr val="0011B0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 bwMode="auto">
                <a:xfrm>
                  <a:off x="5643570" y="2428868"/>
                  <a:ext cx="285752" cy="28575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1" i="0" u="none" strike="noStrike" cap="none" normalizeH="0" baseline="0" smtClean="0">
                    <a:ln>
                      <a:noFill/>
                    </a:ln>
                    <a:solidFill>
                      <a:srgbClr val="0011B0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 bwMode="auto">
                <a:xfrm>
                  <a:off x="5357818" y="2714620"/>
                  <a:ext cx="285752" cy="28575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1" i="0" u="none" strike="noStrike" cap="none" normalizeH="0" baseline="0" smtClean="0">
                    <a:ln>
                      <a:noFill/>
                    </a:ln>
                    <a:solidFill>
                      <a:srgbClr val="0011B0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 bwMode="auto">
                <a:xfrm>
                  <a:off x="5929322" y="2143116"/>
                  <a:ext cx="285752" cy="28575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1" i="0" u="none" strike="noStrike" cap="none" normalizeH="0" baseline="0" smtClean="0">
                    <a:ln>
                      <a:noFill/>
                    </a:ln>
                    <a:solidFill>
                      <a:srgbClr val="0011B0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 bwMode="auto">
                <a:xfrm>
                  <a:off x="5929322" y="2714620"/>
                  <a:ext cx="285752" cy="28575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1" i="0" u="none" strike="noStrike" cap="none" normalizeH="0" baseline="0" smtClean="0">
                    <a:ln>
                      <a:noFill/>
                    </a:ln>
                    <a:solidFill>
                      <a:srgbClr val="0011B0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5357818" y="3857628"/>
                <a:ext cx="857256" cy="857256"/>
                <a:chOff x="5357818" y="2143116"/>
                <a:chExt cx="857256" cy="857256"/>
              </a:xfrm>
            </p:grpSpPr>
            <p:sp>
              <p:nvSpPr>
                <p:cNvPr id="25" name="Rectangle 24"/>
                <p:cNvSpPr/>
                <p:nvPr/>
              </p:nvSpPr>
              <p:spPr bwMode="auto">
                <a:xfrm>
                  <a:off x="5357818" y="2143116"/>
                  <a:ext cx="285752" cy="28575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1" i="0" u="none" strike="noStrike" cap="none" normalizeH="0" baseline="0" smtClean="0">
                    <a:ln>
                      <a:noFill/>
                    </a:ln>
                    <a:solidFill>
                      <a:srgbClr val="0011B0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 bwMode="auto">
                <a:xfrm>
                  <a:off x="5643570" y="2428868"/>
                  <a:ext cx="285752" cy="28575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1" i="0" u="none" strike="noStrike" cap="none" normalizeH="0" baseline="0" smtClean="0">
                    <a:ln>
                      <a:noFill/>
                    </a:ln>
                    <a:solidFill>
                      <a:srgbClr val="0011B0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 bwMode="auto">
                <a:xfrm>
                  <a:off x="5357818" y="2714620"/>
                  <a:ext cx="285752" cy="28575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1" i="0" u="none" strike="noStrike" cap="none" normalizeH="0" baseline="0" smtClean="0">
                    <a:ln>
                      <a:noFill/>
                    </a:ln>
                    <a:solidFill>
                      <a:srgbClr val="0011B0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 bwMode="auto">
                <a:xfrm>
                  <a:off x="5929322" y="2143116"/>
                  <a:ext cx="285752" cy="28575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1" i="0" u="none" strike="noStrike" cap="none" normalizeH="0" baseline="0" smtClean="0">
                    <a:ln>
                      <a:noFill/>
                    </a:ln>
                    <a:solidFill>
                      <a:srgbClr val="0011B0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 bwMode="auto">
                <a:xfrm>
                  <a:off x="5929322" y="2714620"/>
                  <a:ext cx="285752" cy="28575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1" i="0" u="none" strike="noStrike" cap="none" normalizeH="0" baseline="0" smtClean="0">
                    <a:ln>
                      <a:noFill/>
                    </a:ln>
                    <a:solidFill>
                      <a:srgbClr val="0011B0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7072330" y="3857628"/>
                <a:ext cx="857256" cy="857256"/>
                <a:chOff x="5357818" y="2143116"/>
                <a:chExt cx="857256" cy="857256"/>
              </a:xfrm>
            </p:grpSpPr>
            <p:sp>
              <p:nvSpPr>
                <p:cNvPr id="31" name="Rectangle 30"/>
                <p:cNvSpPr/>
                <p:nvPr/>
              </p:nvSpPr>
              <p:spPr bwMode="auto">
                <a:xfrm>
                  <a:off x="5357818" y="2143116"/>
                  <a:ext cx="285752" cy="28575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1" i="0" u="none" strike="noStrike" cap="none" normalizeH="0" baseline="0" smtClean="0">
                    <a:ln>
                      <a:noFill/>
                    </a:ln>
                    <a:solidFill>
                      <a:srgbClr val="0011B0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 bwMode="auto">
                <a:xfrm>
                  <a:off x="5643570" y="2428868"/>
                  <a:ext cx="285752" cy="28575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1" i="0" u="none" strike="noStrike" cap="none" normalizeH="0" baseline="0" smtClean="0">
                    <a:ln>
                      <a:noFill/>
                    </a:ln>
                    <a:solidFill>
                      <a:srgbClr val="0011B0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 bwMode="auto">
                <a:xfrm>
                  <a:off x="5357818" y="2714620"/>
                  <a:ext cx="285752" cy="28575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1" i="0" u="none" strike="noStrike" cap="none" normalizeH="0" baseline="0" smtClean="0">
                    <a:ln>
                      <a:noFill/>
                    </a:ln>
                    <a:solidFill>
                      <a:srgbClr val="0011B0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" name="Rectangle 33"/>
                <p:cNvSpPr/>
                <p:nvPr/>
              </p:nvSpPr>
              <p:spPr bwMode="auto">
                <a:xfrm>
                  <a:off x="5929322" y="2143116"/>
                  <a:ext cx="285752" cy="28575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1" i="0" u="none" strike="noStrike" cap="none" normalizeH="0" baseline="0" smtClean="0">
                    <a:ln>
                      <a:noFill/>
                    </a:ln>
                    <a:solidFill>
                      <a:srgbClr val="0011B0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 bwMode="auto">
                <a:xfrm>
                  <a:off x="5929322" y="2714620"/>
                  <a:ext cx="285752" cy="28575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1" i="0" u="none" strike="noStrike" cap="none" normalizeH="0" baseline="0" smtClean="0">
                    <a:ln>
                      <a:noFill/>
                    </a:ln>
                    <a:solidFill>
                      <a:srgbClr val="0011B0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36" name="Group 35"/>
            <p:cNvGrpSpPr/>
            <p:nvPr/>
          </p:nvGrpSpPr>
          <p:grpSpPr>
            <a:xfrm>
              <a:off x="6929454" y="4786322"/>
              <a:ext cx="857256" cy="857256"/>
              <a:chOff x="5357818" y="2143116"/>
              <a:chExt cx="857256" cy="857256"/>
            </a:xfrm>
          </p:grpSpPr>
          <p:sp>
            <p:nvSpPr>
              <p:cNvPr id="37" name="Rectangle 36"/>
              <p:cNvSpPr/>
              <p:nvPr/>
            </p:nvSpPr>
            <p:spPr bwMode="auto">
              <a:xfrm>
                <a:off x="5357818" y="2143116"/>
                <a:ext cx="285752" cy="2857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1" i="0" u="none" strike="noStrike" cap="none" normalizeH="0" baseline="0" smtClean="0">
                  <a:ln>
                    <a:noFill/>
                  </a:ln>
                  <a:solidFill>
                    <a:srgbClr val="0011B0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5643570" y="2428868"/>
                <a:ext cx="285752" cy="2857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1" i="0" u="none" strike="noStrike" cap="none" normalizeH="0" baseline="0" smtClean="0">
                  <a:ln>
                    <a:noFill/>
                  </a:ln>
                  <a:solidFill>
                    <a:srgbClr val="0011B0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5357818" y="2714620"/>
                <a:ext cx="285752" cy="2857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1" i="0" u="none" strike="noStrike" cap="none" normalizeH="0" baseline="0" smtClean="0">
                  <a:ln>
                    <a:noFill/>
                  </a:ln>
                  <a:solidFill>
                    <a:srgbClr val="0011B0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5929322" y="2143116"/>
                <a:ext cx="285752" cy="2857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1" i="0" u="none" strike="noStrike" cap="none" normalizeH="0" baseline="0" smtClean="0">
                  <a:ln>
                    <a:noFill/>
                  </a:ln>
                  <a:solidFill>
                    <a:srgbClr val="0011B0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5929322" y="2714620"/>
                <a:ext cx="285752" cy="2857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1" i="0" u="none" strike="noStrike" cap="none" normalizeH="0" baseline="0" smtClean="0">
                  <a:ln>
                    <a:noFill/>
                  </a:ln>
                  <a:solidFill>
                    <a:srgbClr val="0011B0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6786578" y="5715016"/>
              <a:ext cx="12891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Coarse scale</a:t>
              </a:r>
              <a:endPara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643570" y="5715016"/>
              <a:ext cx="10486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Fine scale</a:t>
              </a:r>
              <a:endPara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 bwMode="auto">
          <a:xfrm>
            <a:off x="5143504" y="2143116"/>
            <a:ext cx="285752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rgbClr val="0011B0"/>
              </a:solidFill>
              <a:effectLst/>
              <a:latin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5429256" y="2428868"/>
            <a:ext cx="285752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rgbClr val="0011B0"/>
              </a:solidFill>
              <a:effectLst/>
              <a:latin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5143504" y="2714620"/>
            <a:ext cx="285752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rgbClr val="0011B0"/>
              </a:solidFill>
              <a:effectLst/>
              <a:latin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5715008" y="2143116"/>
            <a:ext cx="285752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rgbClr val="0011B0"/>
              </a:solidFill>
              <a:effectLst/>
              <a:latin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5715008" y="2714620"/>
            <a:ext cx="285752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rgbClr val="0011B0"/>
              </a:solidFill>
              <a:effectLst/>
              <a:latin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214942" y="2215348"/>
            <a:ext cx="688185" cy="661990"/>
            <a:chOff x="5214942" y="2215348"/>
            <a:chExt cx="688185" cy="661990"/>
          </a:xfrm>
        </p:grpSpPr>
        <p:cxnSp>
          <p:nvCxnSpPr>
            <p:cNvPr id="52" name="Straight Arrow Connector 51"/>
            <p:cNvCxnSpPr/>
            <p:nvPr/>
          </p:nvCxnSpPr>
          <p:spPr bwMode="auto">
            <a:xfrm rot="5400000" flipH="1" flipV="1">
              <a:off x="5393537" y="2393149"/>
              <a:ext cx="357190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 bwMode="auto">
            <a:xfrm rot="10800000" flipH="1" flipV="1">
              <a:off x="5545937" y="2545549"/>
              <a:ext cx="357190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 rot="16200000" flipH="1" flipV="1">
              <a:off x="5394331" y="2697949"/>
              <a:ext cx="357190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5" name="Straight Arrow Connector 54"/>
            <p:cNvCxnSpPr/>
            <p:nvPr/>
          </p:nvCxnSpPr>
          <p:spPr bwMode="auto">
            <a:xfrm rot="10800000" flipV="1">
              <a:off x="5214942" y="2571745"/>
              <a:ext cx="357190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56" name="Rectangle 55"/>
          <p:cNvSpPr/>
          <p:nvPr/>
        </p:nvSpPr>
        <p:spPr bwMode="auto">
          <a:xfrm>
            <a:off x="6929454" y="2143116"/>
            <a:ext cx="285752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rgbClr val="0011B0"/>
              </a:solidFill>
              <a:effectLst/>
              <a:latin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7215206" y="2428868"/>
            <a:ext cx="285752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rgbClr val="0011B0"/>
              </a:solidFill>
              <a:effectLst/>
              <a:latin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6929454" y="2714620"/>
            <a:ext cx="285752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rgbClr val="0011B0"/>
              </a:solidFill>
              <a:effectLst/>
              <a:latin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7500958" y="2143116"/>
            <a:ext cx="285752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rgbClr val="0011B0"/>
              </a:solidFill>
              <a:effectLst/>
              <a:latin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7500958" y="2714620"/>
            <a:ext cx="285752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smtClean="0">
              <a:ln>
                <a:noFill/>
              </a:ln>
              <a:solidFill>
                <a:srgbClr val="0011B0"/>
              </a:solidFill>
              <a:effectLst/>
              <a:latin typeface="Arial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 rot="2697913">
            <a:off x="7000892" y="2215348"/>
            <a:ext cx="688185" cy="661990"/>
            <a:chOff x="7000892" y="2215348"/>
            <a:chExt cx="688185" cy="661990"/>
          </a:xfrm>
        </p:grpSpPr>
        <p:cxnSp>
          <p:nvCxnSpPr>
            <p:cNvPr id="61" name="Straight Arrow Connector 60"/>
            <p:cNvCxnSpPr/>
            <p:nvPr/>
          </p:nvCxnSpPr>
          <p:spPr bwMode="auto">
            <a:xfrm rot="5400000" flipH="1" flipV="1">
              <a:off x="7179487" y="2393149"/>
              <a:ext cx="357190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 bwMode="auto">
            <a:xfrm rot="10800000" flipH="1" flipV="1">
              <a:off x="7331887" y="2545549"/>
              <a:ext cx="357190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3" name="Straight Arrow Connector 62"/>
            <p:cNvCxnSpPr/>
            <p:nvPr/>
          </p:nvCxnSpPr>
          <p:spPr bwMode="auto">
            <a:xfrm rot="16200000" flipH="1" flipV="1">
              <a:off x="7180281" y="2697949"/>
              <a:ext cx="357190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4" name="Straight Arrow Connector 63"/>
            <p:cNvCxnSpPr/>
            <p:nvPr/>
          </p:nvCxnSpPr>
          <p:spPr bwMode="auto">
            <a:xfrm rot="10800000" flipV="1">
              <a:off x="7000892" y="2571745"/>
              <a:ext cx="357190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0531" y="6337302"/>
            <a:ext cx="4622973" cy="365125"/>
          </a:xfrm>
        </p:spPr>
        <p:txBody>
          <a:bodyPr/>
          <a:lstStyle/>
          <a:p>
            <a:r>
              <a:rPr lang="en-NZ" altLang="en-US" dirty="0" smtClean="0"/>
              <a:t>Adapted from Geographic Information Science And Systems, Longley, Goodchild, Maguire and </a:t>
            </a:r>
            <a:r>
              <a:rPr lang="en-NZ" altLang="en-US" dirty="0" err="1" smtClean="0"/>
              <a:t>Rhind</a:t>
            </a:r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382707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Spatial Autocorrelation and Scale</a:t>
            </a:r>
            <a:endParaRPr lang="en-GB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47888"/>
            <a:ext cx="6550496" cy="3153320"/>
          </a:xfrm>
        </p:spPr>
        <p:txBody>
          <a:bodyPr>
            <a:normAutofit/>
          </a:bodyPr>
          <a:lstStyle/>
          <a:p>
            <a:r>
              <a:rPr lang="en-US" dirty="0"/>
              <a:t>Understanding of </a:t>
            </a:r>
            <a:r>
              <a:rPr lang="en-US" b="1" i="1" dirty="0"/>
              <a:t>spatial autocorrelation</a:t>
            </a:r>
            <a:r>
              <a:rPr lang="en-US" b="1" dirty="0"/>
              <a:t> </a:t>
            </a:r>
            <a:r>
              <a:rPr lang="en-US" dirty="0" smtClean="0"/>
              <a:t>helps us to </a:t>
            </a:r>
            <a:r>
              <a:rPr lang="en-GB" dirty="0" smtClean="0"/>
              <a:t>generalize</a:t>
            </a:r>
            <a:r>
              <a:rPr lang="en-US" dirty="0" smtClean="0"/>
              <a:t> </a:t>
            </a:r>
            <a:r>
              <a:rPr lang="en-US" dirty="0"/>
              <a:t>from </a:t>
            </a:r>
            <a:r>
              <a:rPr lang="en-US" dirty="0" smtClean="0"/>
              <a:t>sample observations </a:t>
            </a:r>
            <a:endParaRPr lang="en-US" dirty="0"/>
          </a:p>
          <a:p>
            <a:pPr lvl="1"/>
            <a:r>
              <a:rPr lang="en-US" dirty="0"/>
              <a:t>becomes easier to build good generalized representations of spatial distributions</a:t>
            </a:r>
          </a:p>
          <a:p>
            <a:r>
              <a:rPr lang="en-US" dirty="0"/>
              <a:t>Spatial autocorrelation measures attempt to deal simultaneously with similarities in the location of spatial objects and their </a:t>
            </a:r>
            <a:r>
              <a:rPr lang="en-US" dirty="0" smtClean="0"/>
              <a:t>attributes</a:t>
            </a:r>
          </a:p>
          <a:p>
            <a:pPr lvl="0"/>
            <a:r>
              <a:rPr lang="en-US" dirty="0"/>
              <a:t>Measures of spatial and temporal autocorrelation are </a:t>
            </a:r>
            <a:r>
              <a:rPr lang="en-US" i="1" dirty="0"/>
              <a:t>scale dependent</a:t>
            </a:r>
            <a:endParaRPr 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9552" y="6309320"/>
            <a:ext cx="4622973" cy="365125"/>
          </a:xfrm>
        </p:spPr>
        <p:txBody>
          <a:bodyPr/>
          <a:lstStyle/>
          <a:p>
            <a:r>
              <a:rPr lang="en-NZ" altLang="en-US" smtClean="0"/>
              <a:t>Adapted from Geographic Information Science And Systems, Longley, Goodchild, Maguire and Rhind</a:t>
            </a:r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31256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Spatial Autocorrelation and Scale</a:t>
            </a:r>
            <a:endParaRPr lang="en-GB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09599" y="2160591"/>
            <a:ext cx="6347714" cy="2564554"/>
          </a:xfrm>
        </p:spPr>
        <p:txBody>
          <a:bodyPr anchor="ctr">
            <a:normAutofit/>
          </a:bodyPr>
          <a:lstStyle/>
          <a:p>
            <a:r>
              <a:rPr lang="en-US" dirty="0"/>
              <a:t>Understanding scale and spatial structure tell us:</a:t>
            </a:r>
          </a:p>
          <a:p>
            <a:pPr lvl="1"/>
            <a:r>
              <a:rPr lang="en-US" dirty="0"/>
              <a:t>how we should </a:t>
            </a:r>
            <a:r>
              <a:rPr lang="en-US" b="1" dirty="0"/>
              <a:t>sample</a:t>
            </a:r>
            <a:r>
              <a:rPr lang="en-US" dirty="0"/>
              <a:t> geographic reality</a:t>
            </a:r>
          </a:p>
          <a:p>
            <a:pPr lvl="1"/>
            <a:r>
              <a:rPr lang="en-US" dirty="0"/>
              <a:t>how we should </a:t>
            </a:r>
            <a:r>
              <a:rPr lang="en-US" b="1" dirty="0"/>
              <a:t>interpolate</a:t>
            </a:r>
            <a:r>
              <a:rPr lang="en-US" dirty="0"/>
              <a:t> between sample observations in order to build representations</a:t>
            </a:r>
          </a:p>
          <a:p>
            <a:r>
              <a:rPr lang="en-US" b="1" dirty="0"/>
              <a:t>Scale, </a:t>
            </a:r>
            <a:r>
              <a:rPr lang="en-US" b="1" dirty="0" smtClean="0"/>
              <a:t>sampling, </a:t>
            </a:r>
            <a:r>
              <a:rPr lang="en-US" b="1" dirty="0"/>
              <a:t>and interpolation are key to geographic representation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9552" y="6309320"/>
            <a:ext cx="4622973" cy="365125"/>
          </a:xfrm>
        </p:spPr>
        <p:txBody>
          <a:bodyPr/>
          <a:lstStyle/>
          <a:p>
            <a:r>
              <a:rPr lang="en-NZ" altLang="en-US" smtClean="0"/>
              <a:t>Adapted from Geographic Information Science And Systems, Longley, Goodchild, Maguire and Rhind</a:t>
            </a:r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61638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6347713" cy="1320800"/>
          </a:xfrm>
        </p:spPr>
        <p:txBody>
          <a:bodyPr>
            <a:normAutofit/>
          </a:bodyPr>
          <a:lstStyle/>
          <a:p>
            <a:r>
              <a:rPr lang="en-US" dirty="0" smtClean="0"/>
              <a:t>So, how do we take spatial samples?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609599" y="1916832"/>
            <a:ext cx="6347714" cy="3880773"/>
          </a:xfrm>
        </p:spPr>
        <p:txBody>
          <a:bodyPr anchor="ctr">
            <a:normAutofit lnSpcReduction="10000"/>
          </a:bodyPr>
          <a:lstStyle/>
          <a:p>
            <a:r>
              <a:rPr lang="en-US" sz="2800" b="1" dirty="0"/>
              <a:t>S</a:t>
            </a:r>
            <a:r>
              <a:rPr lang="en-US" sz="2800" b="1" dirty="0" smtClean="0"/>
              <a:t>ample frames </a:t>
            </a:r>
            <a:r>
              <a:rPr lang="en-US" sz="2800" dirty="0" smtClean="0"/>
              <a:t>(</a:t>
            </a:r>
            <a:r>
              <a:rPr lang="en-US" sz="2400" dirty="0" smtClean="0"/>
              <a:t>Area of interest)</a:t>
            </a:r>
            <a:endParaRPr lang="en-US" sz="2400" dirty="0"/>
          </a:p>
          <a:p>
            <a:r>
              <a:rPr lang="en-US" sz="2800" dirty="0" smtClean="0"/>
              <a:t>Sampling </a:t>
            </a:r>
            <a:r>
              <a:rPr lang="en-US" sz="2800" dirty="0"/>
              <a:t>selects points from </a:t>
            </a:r>
            <a:r>
              <a:rPr lang="en-US" sz="2800" dirty="0" smtClean="0"/>
              <a:t>a continuous field or</a:t>
            </a:r>
            <a:r>
              <a:rPr lang="en-US" sz="2800" dirty="0"/>
              <a:t>, in object case, selects some of these objects while discarding others</a:t>
            </a:r>
          </a:p>
          <a:p>
            <a:r>
              <a:rPr lang="en-US" sz="2800" dirty="0"/>
              <a:t>Scientific sampling requires that each element in the sample frame has a known and </a:t>
            </a:r>
            <a:r>
              <a:rPr lang="en-US" sz="2800" dirty="0" err="1"/>
              <a:t>prespecified</a:t>
            </a:r>
            <a:r>
              <a:rPr lang="en-US" sz="2800" dirty="0"/>
              <a:t> chance of selection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09599" y="6305428"/>
            <a:ext cx="4622973" cy="365125"/>
          </a:xfrm>
        </p:spPr>
        <p:txBody>
          <a:bodyPr/>
          <a:lstStyle/>
          <a:p>
            <a:r>
              <a:rPr lang="en-NZ" altLang="en-US" dirty="0" smtClean="0"/>
              <a:t>Adapted from Geographic Information Science And Systems, Longley, Goodchild, Maguire and </a:t>
            </a:r>
            <a:r>
              <a:rPr lang="en-NZ" altLang="en-US" dirty="0" err="1" smtClean="0"/>
              <a:t>Rhind</a:t>
            </a:r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390727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2232248" cy="787945"/>
          </a:xfrm>
        </p:spPr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420888"/>
            <a:ext cx="6347714" cy="2376264"/>
          </a:xfrm>
        </p:spPr>
        <p:txBody>
          <a:bodyPr anchor="ctr">
            <a:normAutofit lnSpcReduction="10000"/>
          </a:bodyPr>
          <a:lstStyle/>
          <a:p>
            <a:pPr lvl="0"/>
            <a:r>
              <a:rPr lang="en-US" dirty="0"/>
              <a:t>Elaborates on the </a:t>
            </a:r>
            <a:r>
              <a:rPr lang="en-US" b="1" i="1" dirty="0"/>
              <a:t>spatial is special</a:t>
            </a:r>
            <a:r>
              <a:rPr lang="en-US" b="1" dirty="0"/>
              <a:t> </a:t>
            </a:r>
            <a:r>
              <a:rPr lang="en-US" dirty="0"/>
              <a:t>theme</a:t>
            </a:r>
          </a:p>
          <a:p>
            <a:pPr lvl="0"/>
            <a:r>
              <a:rPr lang="en-US" dirty="0"/>
              <a:t>Focuses on how phenomena vary across space and the general nature of geographic variation</a:t>
            </a:r>
          </a:p>
          <a:p>
            <a:pPr lvl="0"/>
            <a:r>
              <a:rPr lang="en-US" dirty="0"/>
              <a:t>Describes the main principles </a:t>
            </a:r>
            <a:r>
              <a:rPr lang="en-US" dirty="0" smtClean="0"/>
              <a:t>of:</a:t>
            </a:r>
          </a:p>
          <a:p>
            <a:pPr lvl="1"/>
            <a:r>
              <a:rPr lang="en-US" dirty="0" smtClean="0"/>
              <a:t>Spatial variation - spatial autocorrelation</a:t>
            </a:r>
          </a:p>
          <a:p>
            <a:pPr lvl="1"/>
            <a:r>
              <a:rPr lang="en-US" dirty="0" smtClean="0"/>
              <a:t>Scale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concept of fractals.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00" y="6381750"/>
            <a:ext cx="4618182" cy="476250"/>
          </a:xfrm>
        </p:spPr>
        <p:txBody>
          <a:bodyPr/>
          <a:lstStyle/>
          <a:p>
            <a:pPr algn="r"/>
            <a:r>
              <a:rPr lang="en-NZ" dirty="0" smtClean="0"/>
              <a:t>Adapted from Geographic Information Science And Systems, Longley, Goodchild, Maguire and </a:t>
            </a:r>
            <a:r>
              <a:rPr lang="en-NZ" dirty="0" err="1" smtClean="0"/>
              <a:t>Rhind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0079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 descr="sampling2"/>
          <p:cNvPicPr>
            <a:picLocks noChangeAspect="1" noChangeArrowheads="1"/>
          </p:cNvPicPr>
          <p:nvPr/>
        </p:nvPicPr>
        <p:blipFill>
          <a:blip r:embed="rId3" cstate="print"/>
          <a:srcRect r="27333"/>
          <a:stretch>
            <a:fillRect/>
          </a:stretch>
        </p:blipFill>
        <p:spPr bwMode="auto">
          <a:xfrm>
            <a:off x="1907704" y="260648"/>
            <a:ext cx="4064036" cy="561684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3918" y="851532"/>
            <a:ext cx="1588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Random Sample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263" y="2245137"/>
            <a:ext cx="1648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Stratified Sample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263" y="3472134"/>
            <a:ext cx="1588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Stratified </a:t>
            </a:r>
          </a:p>
          <a:p>
            <a:pPr algn="l"/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Random Sample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792" y="4449687"/>
            <a:ext cx="14728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Stratified </a:t>
            </a:r>
          </a:p>
          <a:p>
            <a:pPr algn="l"/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Sample with random </a:t>
            </a:r>
          </a:p>
          <a:p>
            <a:pPr algn="l"/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ariation in grid squares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8568" y="851532"/>
            <a:ext cx="1866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Clustered Sampling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8568" y="2094388"/>
            <a:ext cx="1566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Sampling along </a:t>
            </a:r>
          </a:p>
          <a:p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Transect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18568" y="3498300"/>
            <a:ext cx="17363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Contour Sampling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13510" y="4803629"/>
            <a:ext cx="3586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Spatial sample designs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55576" y="6431590"/>
            <a:ext cx="4622973" cy="365125"/>
          </a:xfrm>
        </p:spPr>
        <p:txBody>
          <a:bodyPr/>
          <a:lstStyle/>
          <a:p>
            <a:r>
              <a:rPr lang="en-NZ" dirty="0" smtClean="0"/>
              <a:t>Adapted from Geographic Information Science And Systems, Longley, Goodchild, Maguire and </a:t>
            </a:r>
            <a:r>
              <a:rPr lang="en-NZ" dirty="0" err="1" smtClean="0"/>
              <a:t>Rhind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85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48030" y="4556638"/>
            <a:ext cx="4264130" cy="566738"/>
          </a:xfrm>
        </p:spPr>
        <p:txBody>
          <a:bodyPr/>
          <a:lstStyle/>
          <a:p>
            <a:r>
              <a:rPr lang="en-GB" dirty="0" smtClean="0"/>
              <a:t>Area of Leicestershire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792288" y="5227950"/>
            <a:ext cx="4219872" cy="804862"/>
          </a:xfrm>
        </p:spPr>
        <p:txBody>
          <a:bodyPr>
            <a:normAutofit/>
          </a:bodyPr>
          <a:lstStyle/>
          <a:p>
            <a:r>
              <a:rPr lang="en-GB" dirty="0" smtClean="0"/>
              <a:t>Application-specific sampling to obtain spot heights – may make more  observations in hilly terrain where local variation likely to be more heterogeneous</a:t>
            </a:r>
          </a:p>
          <a:p>
            <a:endParaRPr lang="en-GB" dirty="0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004498"/>
              </p:ext>
            </p:extLst>
          </p:nvPr>
        </p:nvGraphicFramePr>
        <p:xfrm>
          <a:off x="1792288" y="260648"/>
          <a:ext cx="4482365" cy="4246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Photo Editor Photo" r:id="rId3" imgW="19342857" imgH="26190476" progId="">
                  <p:embed/>
                </p:oleObj>
              </mc:Choice>
              <mc:Fallback>
                <p:oleObj name="Photo Editor Photo" r:id="rId3" imgW="19342857" imgH="261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0000"/>
                      <a:stretch>
                        <a:fillRect/>
                      </a:stretch>
                    </p:blipFill>
                    <p:spPr bwMode="auto">
                      <a:xfrm>
                        <a:off x="1792288" y="260648"/>
                        <a:ext cx="4482365" cy="42465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 bwMode="auto">
          <a:xfrm rot="10800000" flipV="1">
            <a:off x="4792684" y="1903722"/>
            <a:ext cx="2071702" cy="35719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650072" y="1475094"/>
            <a:ext cx="1503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Flat, flood plain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1006470" y="1689408"/>
            <a:ext cx="1428760" cy="142876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338" y="1332218"/>
            <a:ext cx="12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Hilly Terrain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84168" y="2783430"/>
            <a:ext cx="178596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Thus, may be sensible to partition sample frame into sub-areas, based on known spatial structure 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7544" y="6403010"/>
            <a:ext cx="4622973" cy="365125"/>
          </a:xfrm>
        </p:spPr>
        <p:txBody>
          <a:bodyPr/>
          <a:lstStyle/>
          <a:p>
            <a:r>
              <a:rPr lang="en-NZ" dirty="0" smtClean="0"/>
              <a:t>Adapted from Geographic Information Science And Systems, Longley, Goodchild, Maguire and </a:t>
            </a:r>
            <a:r>
              <a:rPr lang="en-NZ" dirty="0" err="1" smtClean="0"/>
              <a:t>Rhind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843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 descr="sampling2"/>
          <p:cNvPicPr>
            <a:picLocks noChangeAspect="1" noChangeArrowheads="1"/>
          </p:cNvPicPr>
          <p:nvPr/>
        </p:nvPicPr>
        <p:blipFill>
          <a:blip r:embed="rId3" cstate="print"/>
          <a:srcRect r="27333"/>
          <a:stretch>
            <a:fillRect/>
          </a:stretch>
        </p:blipFill>
        <p:spPr bwMode="auto">
          <a:xfrm>
            <a:off x="1907704" y="260648"/>
            <a:ext cx="4064036" cy="561684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3918" y="851532"/>
            <a:ext cx="1588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Random Sample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263" y="2245137"/>
            <a:ext cx="1648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Stratified Sample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263" y="3472134"/>
            <a:ext cx="1588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Stratified </a:t>
            </a:r>
          </a:p>
          <a:p>
            <a:pPr algn="l"/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Random Sample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792" y="4449687"/>
            <a:ext cx="14728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Stratified </a:t>
            </a:r>
          </a:p>
          <a:p>
            <a:pPr algn="l"/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Sample with random </a:t>
            </a:r>
          </a:p>
          <a:p>
            <a:pPr algn="l"/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ariation in grid squares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8568" y="851532"/>
            <a:ext cx="1866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Clustered Sampling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8568" y="2094388"/>
            <a:ext cx="1566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Sampling along </a:t>
            </a:r>
          </a:p>
          <a:p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Transect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18568" y="3498300"/>
            <a:ext cx="17363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Contour Sampling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0431" y="4563515"/>
            <a:ext cx="3985821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Which design would you use for: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Bird sightings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Mineral samples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Voting preferences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Health profiles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Retail distribution</a:t>
            </a:r>
            <a:endParaRPr lang="en-US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55576" y="6431590"/>
            <a:ext cx="4622973" cy="365125"/>
          </a:xfrm>
        </p:spPr>
        <p:txBody>
          <a:bodyPr/>
          <a:lstStyle/>
          <a:p>
            <a:r>
              <a:rPr lang="en-NZ" dirty="0" smtClean="0"/>
              <a:t>Adapted from Geographic Information Science And Systems, Longley, Goodchild, Maguire and </a:t>
            </a:r>
            <a:r>
              <a:rPr lang="en-NZ" dirty="0" err="1" smtClean="0"/>
              <a:t>Rhind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46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5220072" y="1060443"/>
            <a:ext cx="37084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en-US" sz="2400" b="0" dirty="0"/>
              <a:t>The coastline of Maine, at three levels of recursion</a:t>
            </a:r>
          </a:p>
          <a:p>
            <a:pPr algn="l" rtl="0" eaLnBrk="1" hangingPunct="1"/>
            <a:endParaRPr lang="en-US" altLang="en-US" b="0" dirty="0"/>
          </a:p>
          <a:p>
            <a:pPr algn="l" rtl="0" eaLnBrk="1" hangingPunct="1">
              <a:buFontTx/>
              <a:buAutoNum type="alphaUcParenBoth"/>
            </a:pPr>
            <a:r>
              <a:rPr lang="en-US" altLang="en-US" b="0" dirty="0" smtClean="0"/>
              <a:t> the </a:t>
            </a:r>
            <a:r>
              <a:rPr lang="en-US" altLang="en-US" b="0" dirty="0"/>
              <a:t>base curve of the </a:t>
            </a:r>
            <a:r>
              <a:rPr lang="en-US" altLang="en-US" b="0" dirty="0" smtClean="0"/>
              <a:t>coastline</a:t>
            </a:r>
            <a:endParaRPr lang="en-US" altLang="en-US" b="0" dirty="0"/>
          </a:p>
          <a:p>
            <a:pPr algn="l" rtl="0" eaLnBrk="1" hangingPunct="1"/>
            <a:endParaRPr lang="en-US" altLang="en-US" b="0" dirty="0"/>
          </a:p>
          <a:p>
            <a:pPr algn="l" rtl="0" eaLnBrk="1" hangingPunct="1"/>
            <a:r>
              <a:rPr lang="en-US" altLang="en-US" b="0" dirty="0"/>
              <a:t>(B) approximation using 100-km</a:t>
            </a:r>
          </a:p>
          <a:p>
            <a:pPr algn="l" rtl="0" eaLnBrk="1" hangingPunct="1"/>
            <a:r>
              <a:rPr lang="en-US" altLang="en-US" b="0" dirty="0"/>
              <a:t> </a:t>
            </a:r>
            <a:r>
              <a:rPr lang="en-US" altLang="en-US" b="0" dirty="0" smtClean="0"/>
              <a:t>steps</a:t>
            </a:r>
            <a:endParaRPr lang="en-US" altLang="en-US" b="0" dirty="0"/>
          </a:p>
          <a:p>
            <a:pPr algn="l" rtl="0" eaLnBrk="1" hangingPunct="1"/>
            <a:endParaRPr lang="en-US" altLang="en-US" b="0" dirty="0"/>
          </a:p>
          <a:p>
            <a:pPr algn="l" rtl="0" eaLnBrk="1" hangingPunct="1"/>
            <a:r>
              <a:rPr lang="en-US" altLang="en-US" b="0" dirty="0"/>
              <a:t>(C) 50-km step approximation; and </a:t>
            </a:r>
          </a:p>
          <a:p>
            <a:pPr algn="l" rtl="0" eaLnBrk="1" hangingPunct="1"/>
            <a:endParaRPr lang="en-US" altLang="en-US" b="0" dirty="0"/>
          </a:p>
          <a:p>
            <a:pPr algn="l" rtl="0" eaLnBrk="1" hangingPunct="1"/>
            <a:r>
              <a:rPr lang="en-US" altLang="en-US" b="0" dirty="0"/>
              <a:t>(D) 25-km step approximation.</a:t>
            </a:r>
          </a:p>
        </p:txBody>
      </p:sp>
      <p:pic>
        <p:nvPicPr>
          <p:cNvPr id="20483" name="Picture 2" descr="w0046-nn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3" y="980728"/>
            <a:ext cx="4824165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Adapted from Geographic Information Science And Systems, Longley, Goodchild, Maguire and Rhind</a:t>
            </a:r>
            <a:endParaRPr lang="en-GB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251520" y="210419"/>
            <a:ext cx="6624736" cy="6591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Another Kind of Sampling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346080" y="5296139"/>
            <a:ext cx="345638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Different levels are often used at different scales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2224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5536" y="404664"/>
            <a:ext cx="6347713" cy="659160"/>
          </a:xfrm>
        </p:spPr>
        <p:txBody>
          <a:bodyPr>
            <a:normAutofit/>
          </a:bodyPr>
          <a:lstStyle/>
          <a:p>
            <a:r>
              <a:rPr lang="en-US" dirty="0" smtClean="0"/>
              <a:t>Sampling and VGI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599" y="1412776"/>
            <a:ext cx="6347714" cy="4104456"/>
          </a:xfrm>
        </p:spPr>
        <p:txBody>
          <a:bodyPr>
            <a:normAutofit/>
          </a:bodyPr>
          <a:lstStyle/>
          <a:p>
            <a:r>
              <a:rPr lang="en-US" dirty="0" smtClean="0"/>
              <a:t>More data </a:t>
            </a:r>
            <a:r>
              <a:rPr lang="en-US" dirty="0"/>
              <a:t>are collected by other parties rather than for particular </a:t>
            </a:r>
            <a:r>
              <a:rPr lang="en-US" dirty="0" smtClean="0"/>
              <a:t>purpose</a:t>
            </a:r>
          </a:p>
          <a:p>
            <a:pPr lvl="1"/>
            <a:r>
              <a:rPr lang="en-US" dirty="0" smtClean="0"/>
              <a:t>with </a:t>
            </a:r>
            <a:r>
              <a:rPr lang="en-US" dirty="0"/>
              <a:t>the increasing dominance by Big and Open </a:t>
            </a:r>
            <a:r>
              <a:rPr lang="en-US" dirty="0" smtClean="0"/>
              <a:t>Data</a:t>
            </a:r>
            <a:endParaRPr lang="en-US" dirty="0"/>
          </a:p>
          <a:p>
            <a:r>
              <a:rPr lang="en-US" i="1" dirty="0" smtClean="0"/>
              <a:t>Bias</a:t>
            </a:r>
            <a:r>
              <a:rPr lang="en-US" dirty="0" smtClean="0"/>
              <a:t> </a:t>
            </a:r>
            <a:r>
              <a:rPr lang="en-US" dirty="0"/>
              <a:t>is consequently almost inevitable, and the source and effects of such bias may not be obvious. </a:t>
            </a:r>
          </a:p>
          <a:p>
            <a:r>
              <a:rPr lang="en-US" dirty="0" smtClean="0"/>
              <a:t>Sampling </a:t>
            </a:r>
            <a:r>
              <a:rPr lang="en-US" dirty="0"/>
              <a:t>theory tells us that seeking to accommodate the effect of bias is a very dangerous practice.</a:t>
            </a:r>
          </a:p>
          <a:p>
            <a:pPr lvl="0"/>
            <a:r>
              <a:rPr lang="en-US" dirty="0"/>
              <a:t>Volunteered geographic information (VGI)</a:t>
            </a:r>
          </a:p>
          <a:p>
            <a:pPr lvl="1"/>
            <a:r>
              <a:rPr lang="en-US" dirty="0"/>
              <a:t>It may be possible to invoke automated procedures that are robust and open to scrutiny to ensure that the data provided are unbiased. </a:t>
            </a:r>
            <a:endParaRPr lang="en-US" dirty="0" smtClean="0"/>
          </a:p>
          <a:p>
            <a:r>
              <a:rPr lang="en-US" dirty="0" smtClean="0"/>
              <a:t>E.g. Impact on </a:t>
            </a:r>
            <a:r>
              <a:rPr lang="en-US" dirty="0" err="1" smtClean="0"/>
              <a:t>OpenStreetMap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7544" y="6381328"/>
            <a:ext cx="4622973" cy="365125"/>
          </a:xfrm>
        </p:spPr>
        <p:txBody>
          <a:bodyPr/>
          <a:lstStyle/>
          <a:p>
            <a:r>
              <a:rPr lang="en-NZ" altLang="en-US" dirty="0" smtClean="0"/>
              <a:t>Adapted from Geographic Information Science And Systems, Longley, Goodchild, Maguire and </a:t>
            </a:r>
            <a:r>
              <a:rPr lang="en-NZ" altLang="en-US" dirty="0" err="1" smtClean="0"/>
              <a:t>Rhind</a:t>
            </a:r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912634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Spatial Interpolation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590328" y="1772816"/>
            <a:ext cx="6347714" cy="1988490"/>
          </a:xfrm>
        </p:spPr>
        <p:txBody>
          <a:bodyPr anchor="ctr"/>
          <a:lstStyle/>
          <a:p>
            <a:r>
              <a:rPr lang="en-US" dirty="0"/>
              <a:t>How to fill in the gaps between our </a:t>
            </a:r>
            <a:r>
              <a:rPr lang="en-US" dirty="0" smtClean="0"/>
              <a:t>observations? </a:t>
            </a:r>
            <a:endParaRPr lang="en-US" dirty="0"/>
          </a:p>
          <a:p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is likely attenuating effect of distance between the sample observations? </a:t>
            </a:r>
          </a:p>
          <a:p>
            <a:r>
              <a:rPr lang="en-US" dirty="0"/>
              <a:t>I</a:t>
            </a:r>
            <a:r>
              <a:rPr lang="en-US" dirty="0" smtClean="0"/>
              <a:t>dentify </a:t>
            </a:r>
            <a:r>
              <a:rPr lang="en-US" dirty="0"/>
              <a:t>an appropriate </a:t>
            </a:r>
            <a:r>
              <a:rPr lang="en-US" b="1" dirty="0"/>
              <a:t>interpolation</a:t>
            </a:r>
            <a:r>
              <a:rPr lang="en-US" i="1" dirty="0"/>
              <a:t> </a:t>
            </a:r>
            <a:r>
              <a:rPr lang="en-US" dirty="0"/>
              <a:t>function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18726" y="6309320"/>
            <a:ext cx="4622973" cy="365125"/>
          </a:xfrm>
        </p:spPr>
        <p:txBody>
          <a:bodyPr/>
          <a:lstStyle/>
          <a:p>
            <a:r>
              <a:rPr lang="en-NZ" altLang="en-US" smtClean="0"/>
              <a:t>Adapted from Geographic Information Science And Systems, Longley, Goodchild, Maguire and Rhind</a:t>
            </a:r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391254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251520" y="1412776"/>
            <a:ext cx="74168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buFontTx/>
              <a:buAutoNum type="alphaUcParenBoth"/>
            </a:pPr>
            <a:r>
              <a:rPr lang="en-US" altLang="en-US" b="0" dirty="0" smtClean="0"/>
              <a:t> linear </a:t>
            </a:r>
            <a:r>
              <a:rPr lang="en-US" altLang="en-US" b="0" dirty="0"/>
              <a:t>distance </a:t>
            </a:r>
            <a:r>
              <a:rPr lang="en-US" altLang="en-US" b="0" dirty="0" smtClean="0"/>
              <a:t>decay </a:t>
            </a:r>
            <a:endParaRPr lang="en-US" altLang="en-US" b="0" dirty="0"/>
          </a:p>
          <a:p>
            <a:pPr algn="l" rtl="0" eaLnBrk="1" hangingPunct="1"/>
            <a:r>
              <a:rPr lang="en-US" altLang="en-US" b="0" dirty="0"/>
              <a:t>(B) negative power distance </a:t>
            </a:r>
            <a:r>
              <a:rPr lang="en-US" altLang="en-US" b="0" dirty="0" smtClean="0"/>
              <a:t>decay</a:t>
            </a:r>
            <a:endParaRPr lang="en-US" altLang="en-US" b="0" i="1" dirty="0"/>
          </a:p>
          <a:p>
            <a:pPr algn="l" rtl="0" eaLnBrk="1" hangingPunct="1"/>
            <a:r>
              <a:rPr lang="en-US" altLang="en-US" b="0" dirty="0"/>
              <a:t>(C) negative exponential distance </a:t>
            </a:r>
            <a:r>
              <a:rPr lang="en-US" altLang="en-US" b="0" dirty="0" smtClean="0"/>
              <a:t>decay</a:t>
            </a:r>
            <a:endParaRPr lang="en-US" altLang="en-US" b="0" dirty="0"/>
          </a:p>
          <a:p>
            <a:pPr algn="l" rtl="0" eaLnBrk="1" hangingPunct="1"/>
            <a:endParaRPr lang="en-GB" altLang="en-US" dirty="0"/>
          </a:p>
        </p:txBody>
      </p:sp>
      <p:pic>
        <p:nvPicPr>
          <p:cNvPr id="8195" name="Picture 2" descr="w0040-n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14715"/>
            <a:ext cx="7777675" cy="225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173409" y="473106"/>
            <a:ext cx="33185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en-US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Distance Decay</a:t>
            </a:r>
            <a:endParaRPr lang="en-US" altLang="en-US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2107" y="6381328"/>
            <a:ext cx="4622973" cy="365125"/>
          </a:xfrm>
        </p:spPr>
        <p:txBody>
          <a:bodyPr/>
          <a:lstStyle/>
          <a:p>
            <a:r>
              <a:rPr lang="en-NZ" smtClean="0"/>
              <a:t>Adapted from Geographic Information Science And Systems, Longley, Goodchild, Maguire and Rhind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21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0992" y="217737"/>
            <a:ext cx="6347713" cy="659160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Creation </a:t>
            </a:r>
            <a:r>
              <a:rPr lang="en-US" dirty="0"/>
              <a:t>of </a:t>
            </a:r>
            <a:r>
              <a:rPr lang="en-US" dirty="0" err="1" smtClean="0"/>
              <a:t>Isopleth</a:t>
            </a:r>
            <a:r>
              <a:rPr lang="en-US" dirty="0" smtClean="0"/>
              <a:t> Maps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7219" y="1103572"/>
            <a:ext cx="4286280" cy="2469444"/>
          </a:xfrm>
        </p:spPr>
        <p:txBody>
          <a:bodyPr>
            <a:normAutofit/>
          </a:bodyPr>
          <a:lstStyle/>
          <a:p>
            <a:r>
              <a:rPr lang="en-US" dirty="0" smtClean="0"/>
              <a:t>Each graph is regular, continuous, and </a:t>
            </a:r>
            <a:r>
              <a:rPr lang="en-US" b="1" dirty="0" smtClean="0"/>
              <a:t>isotropic</a:t>
            </a:r>
          </a:p>
          <a:p>
            <a:r>
              <a:rPr lang="en-US" dirty="0" smtClean="0"/>
              <a:t>Smooth and continuous variation</a:t>
            </a:r>
          </a:p>
          <a:p>
            <a:pPr lvl="1"/>
            <a:r>
              <a:rPr lang="en-US" dirty="0" smtClean="0"/>
              <a:t>As in </a:t>
            </a:r>
            <a:r>
              <a:rPr lang="en-US" b="1" dirty="0" err="1"/>
              <a:t>i</a:t>
            </a:r>
            <a:r>
              <a:rPr lang="en-US" b="1" dirty="0" err="1" smtClean="0"/>
              <a:t>sopleth</a:t>
            </a:r>
            <a:r>
              <a:rPr lang="en-US" i="1" dirty="0" smtClean="0"/>
              <a:t> </a:t>
            </a:r>
            <a:r>
              <a:rPr lang="en-US" dirty="0" smtClean="0"/>
              <a:t>charts</a:t>
            </a:r>
          </a:p>
          <a:p>
            <a:pPr lvl="1"/>
            <a:r>
              <a:rPr lang="en-US" dirty="0" err="1" smtClean="0"/>
              <a:t>Isoline</a:t>
            </a:r>
            <a:r>
              <a:rPr lang="en-US" dirty="0" smtClean="0"/>
              <a:t> – connect equal values</a:t>
            </a:r>
          </a:p>
          <a:p>
            <a:r>
              <a:rPr lang="en-US" dirty="0" err="1" smtClean="0"/>
              <a:t>Iso</a:t>
            </a:r>
            <a:r>
              <a:rPr lang="en-US" dirty="0" smtClean="0"/>
              <a:t> = equal, similar (Greek)</a:t>
            </a:r>
          </a:p>
          <a:p>
            <a:endParaRPr lang="en-GB" dirty="0"/>
          </a:p>
        </p:txBody>
      </p:sp>
      <p:graphicFrame>
        <p:nvGraphicFramePr>
          <p:cNvPr id="1628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463568"/>
              </p:ext>
            </p:extLst>
          </p:nvPr>
        </p:nvGraphicFramePr>
        <p:xfrm>
          <a:off x="4909469" y="1484784"/>
          <a:ext cx="3675311" cy="4728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Photo Editor Photo" r:id="rId4" imgW="18209524" imgH="29276190" progId="">
                  <p:embed/>
                </p:oleObj>
              </mc:Choice>
              <mc:Fallback>
                <p:oleObj name="Photo Editor Photo" r:id="rId4" imgW="18209524" imgH="2927619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001"/>
                      <a:stretch>
                        <a:fillRect/>
                      </a:stretch>
                    </p:blipFill>
                    <p:spPr bwMode="auto">
                      <a:xfrm>
                        <a:off x="4909469" y="1484784"/>
                        <a:ext cx="3675311" cy="47280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7544" y="6390279"/>
            <a:ext cx="4622973" cy="365125"/>
          </a:xfrm>
        </p:spPr>
        <p:txBody>
          <a:bodyPr/>
          <a:lstStyle/>
          <a:p>
            <a:r>
              <a:rPr lang="en-NZ" altLang="en-US" dirty="0" smtClean="0"/>
              <a:t>Adapted from Geographic Information Science And Systems, Longley, Goodchild, Maguire and </a:t>
            </a:r>
            <a:r>
              <a:rPr lang="en-NZ" altLang="en-US" dirty="0" err="1" smtClean="0"/>
              <a:t>Rhind</a:t>
            </a:r>
            <a:endParaRPr lang="en-NZ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39" y="4077072"/>
            <a:ext cx="3635896" cy="20451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1781" y="4446441"/>
            <a:ext cx="91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/>
              <a:t>i</a:t>
            </a:r>
            <a:r>
              <a:rPr lang="en-NZ" dirty="0" smtClean="0"/>
              <a:t>sobar</a:t>
            </a:r>
          </a:p>
          <a:p>
            <a:r>
              <a:rPr lang="en-NZ" dirty="0" smtClean="0"/>
              <a:t>isohyet</a:t>
            </a:r>
            <a:endParaRPr lang="en-NZ" dirty="0"/>
          </a:p>
        </p:txBody>
      </p:sp>
      <p:sp>
        <p:nvSpPr>
          <p:cNvPr id="8" name="TextBox 7"/>
          <p:cNvSpPr txBox="1"/>
          <p:nvPr/>
        </p:nvSpPr>
        <p:spPr>
          <a:xfrm>
            <a:off x="7452320" y="458494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contour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74429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31168"/>
          </a:xfrm>
        </p:spPr>
        <p:txBody>
          <a:bodyPr/>
          <a:lstStyle/>
          <a:p>
            <a:r>
              <a:rPr lang="en-NZ" dirty="0" smtClean="0"/>
              <a:t>Example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>
                <a:hlinkClick r:id="rId2"/>
              </a:rPr>
              <a:t>https://www.topomap.co.nz/</a:t>
            </a:r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altLang="en-US" smtClean="0"/>
              <a:t>Adapted from Geographic Information Science And Systems, Longley, Goodchild, Maguire and Rhind</a:t>
            </a:r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89787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4283968" y="184099"/>
            <a:ext cx="4625146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Choropleth Maps</a:t>
            </a:r>
          </a:p>
          <a:p>
            <a:pPr algn="l" rtl="0" eaLnBrk="1" hangingPunct="1"/>
            <a:r>
              <a:rPr lang="en-US" altLang="en-US" b="0" dirty="0" smtClean="0"/>
              <a:t> </a:t>
            </a:r>
            <a:endParaRPr lang="en-US" altLang="en-US" b="0" dirty="0"/>
          </a:p>
          <a:p>
            <a:pPr algn="l" rtl="0" eaLnBrk="1" hangingPunct="1">
              <a:buFontTx/>
              <a:buAutoNum type="alphaUcParenBoth"/>
            </a:pPr>
            <a:r>
              <a:rPr lang="en-US" altLang="en-US" sz="2000" b="0" dirty="0" smtClean="0"/>
              <a:t> a </a:t>
            </a:r>
            <a:r>
              <a:rPr lang="en-US" altLang="en-US" sz="2000" b="0" dirty="0"/>
              <a:t>spatially extensive variable, total </a:t>
            </a:r>
            <a:r>
              <a:rPr lang="en-US" altLang="en-US" sz="2000" b="0" dirty="0" smtClean="0"/>
              <a:t>population.  </a:t>
            </a:r>
          </a:p>
          <a:p>
            <a:pPr marL="342900" indent="-342900" algn="l" rtl="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Spatially extensive variables are true of the area as a whole.</a:t>
            </a:r>
            <a:endParaRPr lang="en-US" altLang="en-US" sz="2000" b="0" dirty="0"/>
          </a:p>
          <a:p>
            <a:pPr algn="l" rtl="0" eaLnBrk="1" hangingPunct="1"/>
            <a:r>
              <a:rPr lang="en-US" altLang="en-US" sz="2000" b="0" dirty="0"/>
              <a:t> </a:t>
            </a:r>
          </a:p>
          <a:p>
            <a:pPr algn="l" rtl="0" eaLnBrk="1" hangingPunct="1"/>
            <a:r>
              <a:rPr lang="en-US" altLang="en-US" sz="2000" b="0" dirty="0"/>
              <a:t>(B) a related but spatially intensive variable, population </a:t>
            </a:r>
            <a:r>
              <a:rPr lang="en-US" altLang="en-US" sz="2000" b="0" dirty="0" smtClean="0"/>
              <a:t>density.  </a:t>
            </a:r>
          </a:p>
          <a:p>
            <a:pPr marL="342900" indent="-342900" algn="l" rtl="0" eaLnBrk="1" hangingPunct="1">
              <a:buFont typeface="Arial" panose="020B0604020202020204" pitchFamily="34" charset="0"/>
              <a:buChar char="•"/>
            </a:pPr>
            <a:r>
              <a:rPr lang="en-US" altLang="en-US" sz="2000" b="0" dirty="0" smtClean="0"/>
              <a:t>Spatially intensive areas are normalized (densities, ratios, percentages). </a:t>
            </a:r>
            <a:endParaRPr lang="en-US" altLang="en-US" sz="2000" b="0" dirty="0"/>
          </a:p>
          <a:p>
            <a:pPr algn="l" rtl="0" eaLnBrk="1" hangingPunct="1"/>
            <a:endParaRPr lang="en-US" altLang="en-US" sz="2000" b="0" dirty="0"/>
          </a:p>
          <a:p>
            <a:pPr algn="l" rtl="0" eaLnBrk="1" hangingPunct="1"/>
            <a:r>
              <a:rPr lang="en-US" altLang="en-US" sz="2000" b="0" dirty="0" smtClean="0"/>
              <a:t>Many </a:t>
            </a:r>
            <a:r>
              <a:rPr lang="en-US" altLang="en-US" sz="2000" b="0" dirty="0"/>
              <a:t>cartographers would argue that (A) is misleading and that spatially extensive variables should always be converted to spatially intensive form </a:t>
            </a:r>
            <a:r>
              <a:rPr lang="en-US" altLang="en-US" sz="2000" b="0" dirty="0" smtClean="0"/>
              <a:t>before </a:t>
            </a:r>
            <a:r>
              <a:rPr lang="en-US" altLang="en-US" sz="2000" b="0" dirty="0"/>
              <a:t>being displayed as choropleth maps. </a:t>
            </a:r>
          </a:p>
        </p:txBody>
      </p:sp>
      <p:pic>
        <p:nvPicPr>
          <p:cNvPr id="6146" name="Picture 2" descr="C:\Users\Guy Lansley\Downloads\fig 3.10 (1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2" y="215768"/>
            <a:ext cx="4270683" cy="603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7544" y="6371299"/>
            <a:ext cx="4622973" cy="365125"/>
          </a:xfrm>
        </p:spPr>
        <p:txBody>
          <a:bodyPr/>
          <a:lstStyle/>
          <a:p>
            <a:r>
              <a:rPr lang="en-NZ" dirty="0" smtClean="0"/>
              <a:t>Adapted from Geographic Information Science And Systems, Longley, Goodchild, Maguire and </a:t>
            </a:r>
            <a:r>
              <a:rPr lang="en-NZ" dirty="0" err="1" smtClean="0"/>
              <a:t>Rhind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536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08" y="919834"/>
            <a:ext cx="7173884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NZ" dirty="0" smtClean="0"/>
              <a:t>What is Special about Spatial/Geographic Information (1)?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15886"/>
            <a:ext cx="7283152" cy="3035987"/>
          </a:xfrm>
        </p:spPr>
        <p:txBody>
          <a:bodyPr/>
          <a:lstStyle/>
          <a:p>
            <a:r>
              <a:rPr lang="en-NZ" dirty="0" smtClean="0"/>
              <a:t>It is multidimensional (x, y, z)</a:t>
            </a:r>
          </a:p>
          <a:p>
            <a:r>
              <a:rPr lang="en-NZ" dirty="0" smtClean="0"/>
              <a:t>Large volumes</a:t>
            </a:r>
          </a:p>
          <a:p>
            <a:r>
              <a:rPr lang="en-NZ" dirty="0" smtClean="0"/>
              <a:t>It may be collected by many different groups, organisations, individuals and needs to be integrated</a:t>
            </a:r>
          </a:p>
          <a:p>
            <a:r>
              <a:rPr lang="en-NZ" dirty="0" smtClean="0"/>
              <a:t>It may be represented at different resolutions</a:t>
            </a:r>
          </a:p>
          <a:p>
            <a:r>
              <a:rPr lang="en-NZ" dirty="0" smtClean="0"/>
              <a:t>It must be projected onto a flat surface</a:t>
            </a:r>
          </a:p>
          <a:p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79712" y="6490468"/>
            <a:ext cx="4575464" cy="357188"/>
          </a:xfrm>
        </p:spPr>
        <p:txBody>
          <a:bodyPr/>
          <a:lstStyle/>
          <a:p>
            <a:pPr algn="r"/>
            <a:r>
              <a:rPr lang="en-NZ" dirty="0" smtClean="0"/>
              <a:t>Adapted from Geographic Information Science And Systems, Longley, Goodchild, Maguire and </a:t>
            </a:r>
            <a:r>
              <a:rPr lang="en-NZ" dirty="0" err="1" smtClean="0"/>
              <a:t>Rhind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797369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160591"/>
            <a:ext cx="6347714" cy="2636562"/>
          </a:xfrm>
        </p:spPr>
        <p:txBody>
          <a:bodyPr/>
          <a:lstStyle/>
          <a:p>
            <a:r>
              <a:rPr lang="en-US" dirty="0" smtClean="0"/>
              <a:t>Tobler’s first law of geography</a:t>
            </a:r>
          </a:p>
          <a:p>
            <a:r>
              <a:rPr lang="en-US" dirty="0" smtClean="0"/>
              <a:t>Spatial autocorrelation</a:t>
            </a:r>
          </a:p>
          <a:p>
            <a:pPr lvl="1"/>
            <a:r>
              <a:rPr lang="en-US" dirty="0" smtClean="0"/>
              <a:t>Can be measured by Moran’s I, etc.</a:t>
            </a:r>
          </a:p>
          <a:p>
            <a:r>
              <a:rPr lang="en-US" dirty="0"/>
              <a:t>Scale &amp; level of geographic detail in a representation</a:t>
            </a:r>
          </a:p>
          <a:p>
            <a:r>
              <a:rPr lang="en-US" dirty="0" smtClean="0"/>
              <a:t>Sampling</a:t>
            </a:r>
          </a:p>
          <a:p>
            <a:r>
              <a:rPr lang="en-US" dirty="0" smtClean="0"/>
              <a:t>Spatial </a:t>
            </a:r>
            <a:r>
              <a:rPr lang="en-US" dirty="0"/>
              <a:t>variation </a:t>
            </a:r>
            <a:r>
              <a:rPr lang="en-US" dirty="0" smtClean="0"/>
              <a:t>can be </a:t>
            </a:r>
            <a:r>
              <a:rPr lang="en-US" dirty="0"/>
              <a:t>smooth and </a:t>
            </a:r>
            <a:r>
              <a:rPr lang="en-US" dirty="0" smtClean="0"/>
              <a:t>continuous, but also can be </a:t>
            </a:r>
            <a:r>
              <a:rPr lang="en-US" dirty="0"/>
              <a:t>jagged and </a:t>
            </a:r>
            <a:r>
              <a:rPr lang="en-US" dirty="0" smtClean="0"/>
              <a:t>irregular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altLang="en-US" smtClean="0"/>
              <a:t>Adapted from Geographic Information Science And Systems, Longley, Goodchild, Maguire and Rhind</a:t>
            </a:r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68537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59" y="967037"/>
            <a:ext cx="6975122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NZ" dirty="0" smtClean="0"/>
              <a:t>What is Special about Spatial/Geographic Information (2)?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15886"/>
            <a:ext cx="8229600" cy="3035987"/>
          </a:xfrm>
        </p:spPr>
        <p:txBody>
          <a:bodyPr/>
          <a:lstStyle/>
          <a:p>
            <a:r>
              <a:rPr lang="en-NZ" dirty="0" smtClean="0"/>
              <a:t>It may be represented in different data structure</a:t>
            </a:r>
          </a:p>
          <a:p>
            <a:r>
              <a:rPr lang="en-NZ" dirty="0" smtClean="0"/>
              <a:t>It requires specific analysis methods</a:t>
            </a:r>
          </a:p>
          <a:p>
            <a:r>
              <a:rPr lang="en-NZ" dirty="0" smtClean="0"/>
              <a:t>It requires a range of visualisation methods</a:t>
            </a:r>
          </a:p>
          <a:p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91680" y="6381328"/>
            <a:ext cx="4575464" cy="357188"/>
          </a:xfrm>
        </p:spPr>
        <p:txBody>
          <a:bodyPr/>
          <a:lstStyle/>
          <a:p>
            <a:pPr algn="r"/>
            <a:r>
              <a:rPr lang="en-NZ" dirty="0" smtClean="0"/>
              <a:t>Adapted from Geographic Information Science And Systems, Longley, Goodchild, Maguire and </a:t>
            </a:r>
            <a:r>
              <a:rPr lang="en-NZ" dirty="0" err="1" smtClean="0"/>
              <a:t>Rhind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08957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</a:t>
            </a:r>
            <a:r>
              <a:rPr lang="en-US" dirty="0" smtClean="0"/>
              <a:t>nderstanding </a:t>
            </a:r>
            <a:r>
              <a:rPr lang="en-US" dirty="0"/>
              <a:t>of the ways in which we think about the </a:t>
            </a:r>
            <a:r>
              <a:rPr lang="en-US" i="1" dirty="0"/>
              <a:t>nature of spatial variation</a:t>
            </a:r>
            <a:r>
              <a:rPr lang="en-US" dirty="0"/>
              <a:t>, and </a:t>
            </a:r>
            <a:r>
              <a:rPr lang="en-US" dirty="0" smtClean="0"/>
              <a:t>ascribe three </a:t>
            </a:r>
            <a:r>
              <a:rPr lang="en-US" dirty="0"/>
              <a:t>principles to </a:t>
            </a:r>
            <a:r>
              <a:rPr lang="en-US" dirty="0" smtClean="0"/>
              <a:t>it:</a:t>
            </a:r>
            <a:endParaRPr lang="en-US" dirty="0"/>
          </a:p>
          <a:p>
            <a:pPr lvl="1"/>
            <a:r>
              <a:rPr lang="en-US" dirty="0"/>
              <a:t>that proximity effects are key to understanding spatial variation, and to joining up incomplete representations of unique places; </a:t>
            </a:r>
          </a:p>
          <a:p>
            <a:pPr lvl="1"/>
            <a:r>
              <a:rPr lang="en-US" dirty="0"/>
              <a:t>that issues of geographic scale and level of detail are key to building appropriate representations of the world; </a:t>
            </a:r>
          </a:p>
          <a:p>
            <a:pPr lvl="1"/>
            <a:r>
              <a:rPr lang="en-US" dirty="0"/>
              <a:t>that different measures of the world co-vary, and understanding the nature of co-variation can help us </a:t>
            </a:r>
            <a:r>
              <a:rPr lang="en-US" dirty="0" smtClean="0"/>
              <a:t>with prediction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altLang="en-US" smtClean="0"/>
              <a:t>Adapted from Geographic Information Science And Systems, Longley, Goodchild, Maguire and Rhind</a:t>
            </a:r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30038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5130215"/>
            <a:ext cx="5486400" cy="2914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Your life…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83568" y="5421695"/>
            <a:ext cx="5486400" cy="804862"/>
          </a:xfrm>
        </p:spPr>
        <p:txBody>
          <a:bodyPr/>
          <a:lstStyle/>
          <a:p>
            <a:r>
              <a:rPr lang="en-US" dirty="0" smtClean="0"/>
              <a:t>A digital representation of your life is infinitesimally small  compared with the geographic extent and history of the world</a:t>
            </a:r>
          </a:p>
          <a:p>
            <a:endParaRPr lang="en-GB" dirty="0"/>
          </a:p>
        </p:txBody>
      </p:sp>
      <p:pic>
        <p:nvPicPr>
          <p:cNvPr id="8" name="Picture 2" descr="p0017-y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7572"/>
            <a:ext cx="697547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83568" y="6492875"/>
            <a:ext cx="4622973" cy="365125"/>
          </a:xfrm>
        </p:spPr>
        <p:txBody>
          <a:bodyPr/>
          <a:lstStyle/>
          <a:p>
            <a:r>
              <a:rPr lang="en-NZ" dirty="0" smtClean="0"/>
              <a:t>Adapted from Geographic Information Science And Systems, Longley, Goodchild, Maguire and </a:t>
            </a:r>
            <a:r>
              <a:rPr lang="en-NZ" dirty="0" err="1" smtClean="0"/>
              <a:t>Rhind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251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GI is About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245" y="1628800"/>
            <a:ext cx="6347714" cy="3880773"/>
          </a:xfrm>
        </p:spPr>
        <p:txBody>
          <a:bodyPr anchor="ctr"/>
          <a:lstStyle/>
          <a:p>
            <a:r>
              <a:rPr lang="en-GB" dirty="0" smtClean="0"/>
              <a:t>Representing spatial and temporal phenomena in the real world</a:t>
            </a:r>
          </a:p>
          <a:p>
            <a:pPr lvl="1"/>
            <a:r>
              <a:rPr lang="en-GB" dirty="0" smtClean="0"/>
              <a:t>and, because the real world is complex, this task is difficult and error prone.</a:t>
            </a:r>
          </a:p>
          <a:p>
            <a:r>
              <a:rPr lang="en-US" dirty="0"/>
              <a:t>Thus,</a:t>
            </a:r>
          </a:p>
          <a:p>
            <a:pPr lvl="1"/>
            <a:r>
              <a:rPr lang="en-US" dirty="0"/>
              <a:t>Small things (e.g</a:t>
            </a:r>
            <a:r>
              <a:rPr lang="en-US" dirty="0" smtClean="0"/>
              <a:t>., </a:t>
            </a:r>
            <a:r>
              <a:rPr lang="en-US" dirty="0"/>
              <a:t>lives!) are very intricate in detail</a:t>
            </a:r>
          </a:p>
          <a:p>
            <a:pPr lvl="1"/>
            <a:r>
              <a:rPr lang="en-US" dirty="0"/>
              <a:t>Viewed in aggregate human activity exhibits structure across geographic spaces</a:t>
            </a:r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altLang="en-US" smtClean="0"/>
              <a:t>Adapted from Geographic Information Science And Systems, Longley, Goodchild, Maguire and Rhind</a:t>
            </a:r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89629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Fundamental Problem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28800"/>
            <a:ext cx="6347714" cy="3880773"/>
          </a:xfrm>
        </p:spPr>
        <p:txBody>
          <a:bodyPr anchor="ctr">
            <a:normAutofit/>
          </a:bodyPr>
          <a:lstStyle/>
          <a:p>
            <a:pPr lvl="0"/>
            <a:r>
              <a:rPr lang="en-US" dirty="0" smtClean="0"/>
              <a:t>Must be </a:t>
            </a:r>
            <a:r>
              <a:rPr lang="en-US" dirty="0"/>
              <a:t>competent in discarding (or not feeling troubled to measure) the inessentials while retaining the salient characteristics of the observable world </a:t>
            </a:r>
          </a:p>
          <a:p>
            <a:pPr lvl="1"/>
            <a:r>
              <a:rPr lang="en-US" dirty="0"/>
              <a:t>Distinguishes between </a:t>
            </a:r>
            <a:r>
              <a:rPr lang="en-US" i="1" dirty="0"/>
              <a:t>controlled</a:t>
            </a:r>
            <a:r>
              <a:rPr lang="en-US" dirty="0"/>
              <a:t> variation, which oscillates around a steady state, and </a:t>
            </a:r>
            <a:r>
              <a:rPr lang="en-US" i="1" dirty="0"/>
              <a:t>uncontrolled</a:t>
            </a:r>
            <a:r>
              <a:rPr lang="en-US" dirty="0"/>
              <a:t> </a:t>
            </a:r>
            <a:r>
              <a:rPr lang="en-US" dirty="0" smtClean="0"/>
              <a:t>variation</a:t>
            </a:r>
            <a:endParaRPr lang="en-US" dirty="0"/>
          </a:p>
          <a:p>
            <a:pPr lvl="2"/>
            <a:r>
              <a:rPr lang="en-US" dirty="0"/>
              <a:t>Some applications address controlled variation, such as utility </a:t>
            </a:r>
            <a:r>
              <a:rPr lang="en-US" dirty="0" smtClean="0"/>
              <a:t>management (daily and weekly patterns)</a:t>
            </a:r>
            <a:endParaRPr lang="en-US" dirty="0"/>
          </a:p>
          <a:p>
            <a:pPr lvl="2"/>
            <a:r>
              <a:rPr lang="en-US" dirty="0"/>
              <a:t>Others address uncontrolled, such as those studying longer term </a:t>
            </a:r>
            <a:r>
              <a:rPr lang="en-US" dirty="0" smtClean="0"/>
              <a:t>processes (e.g. climate change)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71600" y="6473403"/>
            <a:ext cx="4622973" cy="365125"/>
          </a:xfrm>
        </p:spPr>
        <p:txBody>
          <a:bodyPr/>
          <a:lstStyle/>
          <a:p>
            <a:r>
              <a:rPr lang="en-NZ" altLang="en-US" dirty="0" smtClean="0"/>
              <a:t>Adapted from Geographic Information Science And Systems, Longley, Goodchild, Maguire and </a:t>
            </a:r>
            <a:r>
              <a:rPr lang="en-NZ" altLang="en-US" dirty="0" err="1" smtClean="0"/>
              <a:t>Rhind</a:t>
            </a:r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3497904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Fundamental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139" y="1930400"/>
            <a:ext cx="6347714" cy="3068610"/>
          </a:xfrm>
        </p:spPr>
        <p:txBody>
          <a:bodyPr anchor="ctr"/>
          <a:lstStyle/>
          <a:p>
            <a:pPr lvl="0"/>
            <a:r>
              <a:rPr lang="en-US" dirty="0" smtClean="0"/>
              <a:t>“</a:t>
            </a:r>
            <a:r>
              <a:rPr lang="en-US" dirty="0"/>
              <a:t>Our behavior in space often reflects past patterns of </a:t>
            </a:r>
            <a:r>
              <a:rPr lang="en-US" dirty="0" smtClean="0"/>
              <a:t>behavior”</a:t>
            </a:r>
          </a:p>
          <a:p>
            <a:pPr lvl="1"/>
            <a:r>
              <a:rPr lang="en-US" dirty="0" smtClean="0"/>
              <a:t>time is </a:t>
            </a:r>
            <a:r>
              <a:rPr lang="en-US" dirty="0"/>
              <a:t>one-dimensional, need only look in the </a:t>
            </a:r>
            <a:r>
              <a:rPr lang="en-US" dirty="0" smtClean="0"/>
              <a:t>past, </a:t>
            </a:r>
            <a:r>
              <a:rPr lang="en-US" dirty="0"/>
              <a:t>whereas spatial events can potentially have consequences anywhere in two-dimensional or even three-dimensional </a:t>
            </a:r>
            <a:r>
              <a:rPr lang="en-US" dirty="0" smtClean="0"/>
              <a:t>space.</a:t>
            </a:r>
          </a:p>
          <a:p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and why does spatial and temporal context affect what we do?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59632" y="6381328"/>
            <a:ext cx="4622973" cy="365125"/>
          </a:xfrm>
        </p:spPr>
        <p:txBody>
          <a:bodyPr/>
          <a:lstStyle/>
          <a:p>
            <a:r>
              <a:rPr lang="en-NZ" altLang="en-US" smtClean="0"/>
              <a:t>Adapted from Geographic Information Science And Systems, Longley, Goodchild, Maguire and Rhind</a:t>
            </a:r>
            <a:endParaRPr lang="en-NZ" altLang="en-US"/>
          </a:p>
        </p:txBody>
      </p:sp>
      <p:sp>
        <p:nvSpPr>
          <p:cNvPr id="5" name="Oval 4"/>
          <p:cNvSpPr/>
          <p:nvPr/>
        </p:nvSpPr>
        <p:spPr>
          <a:xfrm>
            <a:off x="5220072" y="4869160"/>
            <a:ext cx="345638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Home vs holiday</a:t>
            </a:r>
          </a:p>
          <a:p>
            <a:pPr algn="ctr"/>
            <a:r>
              <a:rPr lang="en-NZ" dirty="0" smtClean="0"/>
              <a:t>Week vs weekend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465333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0818_slide">
  <a:themeElements>
    <a:clrScheme name="Default Design 2">
      <a:dk1>
        <a:srgbClr val="000000"/>
      </a:dk1>
      <a:lt1>
        <a:srgbClr val="99CC33"/>
      </a:lt1>
      <a:dk2>
        <a:srgbClr val="000000"/>
      </a:dk2>
      <a:lt2>
        <a:srgbClr val="CCCCCC"/>
      </a:lt2>
      <a:accent1>
        <a:srgbClr val="646600"/>
      </a:accent1>
      <a:accent2>
        <a:srgbClr val="00660C"/>
      </a:accent2>
      <a:accent3>
        <a:srgbClr val="CAE2AD"/>
      </a:accent3>
      <a:accent4>
        <a:srgbClr val="000000"/>
      </a:accent4>
      <a:accent5>
        <a:srgbClr val="B8B8AA"/>
      </a:accent5>
      <a:accent6>
        <a:srgbClr val="005C0A"/>
      </a:accent6>
      <a:hlink>
        <a:srgbClr val="365200"/>
      </a:hlink>
      <a:folHlink>
        <a:srgbClr val="10405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99CC33"/>
        </a:lt1>
        <a:dk2>
          <a:srgbClr val="000000"/>
        </a:dk2>
        <a:lt2>
          <a:srgbClr val="CCCCCC"/>
        </a:lt2>
        <a:accent1>
          <a:srgbClr val="558000"/>
        </a:accent1>
        <a:accent2>
          <a:srgbClr val="4B6614"/>
        </a:accent2>
        <a:accent3>
          <a:srgbClr val="CAE2AD"/>
        </a:accent3>
        <a:accent4>
          <a:srgbClr val="000000"/>
        </a:accent4>
        <a:accent5>
          <a:srgbClr val="B4C0AA"/>
        </a:accent5>
        <a:accent6>
          <a:srgbClr val="435C11"/>
        </a:accent6>
        <a:hlink>
          <a:srgbClr val="3C5900"/>
        </a:hlink>
        <a:folHlink>
          <a:srgbClr val="384C0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99CC33"/>
        </a:lt1>
        <a:dk2>
          <a:srgbClr val="000000"/>
        </a:dk2>
        <a:lt2>
          <a:srgbClr val="CCCCCC"/>
        </a:lt2>
        <a:accent1>
          <a:srgbClr val="646600"/>
        </a:accent1>
        <a:accent2>
          <a:srgbClr val="00660C"/>
        </a:accent2>
        <a:accent3>
          <a:srgbClr val="CAE2AD"/>
        </a:accent3>
        <a:accent4>
          <a:srgbClr val="000000"/>
        </a:accent4>
        <a:accent5>
          <a:srgbClr val="B8B8AA"/>
        </a:accent5>
        <a:accent6>
          <a:srgbClr val="005C0A"/>
        </a:accent6>
        <a:hlink>
          <a:srgbClr val="365200"/>
        </a:hlink>
        <a:folHlink>
          <a:srgbClr val="1040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99CC33"/>
        </a:lt1>
        <a:dk2>
          <a:srgbClr val="000000"/>
        </a:dk2>
        <a:lt2>
          <a:srgbClr val="CCCCCC"/>
        </a:lt2>
        <a:accent1>
          <a:srgbClr val="803D39"/>
        </a:accent1>
        <a:accent2>
          <a:srgbClr val="3C5210"/>
        </a:accent2>
        <a:accent3>
          <a:srgbClr val="CAE2AD"/>
        </a:accent3>
        <a:accent4>
          <a:srgbClr val="000000"/>
        </a:accent4>
        <a:accent5>
          <a:srgbClr val="C0AFAE"/>
        </a:accent5>
        <a:accent6>
          <a:srgbClr val="35490D"/>
        </a:accent6>
        <a:hlink>
          <a:srgbClr val="5E265C"/>
        </a:hlink>
        <a:folHlink>
          <a:srgbClr val="362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99CC33"/>
        </a:lt1>
        <a:dk2>
          <a:srgbClr val="000000"/>
        </a:dk2>
        <a:lt2>
          <a:srgbClr val="CCCCCC"/>
        </a:lt2>
        <a:accent1>
          <a:srgbClr val="664B1F"/>
        </a:accent1>
        <a:accent2>
          <a:srgbClr val="66334D"/>
        </a:accent2>
        <a:accent3>
          <a:srgbClr val="CAE2AD"/>
        </a:accent3>
        <a:accent4>
          <a:srgbClr val="000000"/>
        </a:accent4>
        <a:accent5>
          <a:srgbClr val="B8B1AB"/>
        </a:accent5>
        <a:accent6>
          <a:srgbClr val="5C2D45"/>
        </a:accent6>
        <a:hlink>
          <a:srgbClr val="2B3B57"/>
        </a:hlink>
        <a:folHlink>
          <a:srgbClr val="2F4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58000"/>
        </a:accent1>
        <a:accent2>
          <a:srgbClr val="4B6614"/>
        </a:accent2>
        <a:accent3>
          <a:srgbClr val="FFFFFF"/>
        </a:accent3>
        <a:accent4>
          <a:srgbClr val="000000"/>
        </a:accent4>
        <a:accent5>
          <a:srgbClr val="B4C0AA"/>
        </a:accent5>
        <a:accent6>
          <a:srgbClr val="435C11"/>
        </a:accent6>
        <a:hlink>
          <a:srgbClr val="3C5900"/>
        </a:hlink>
        <a:folHlink>
          <a:srgbClr val="384C0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46600"/>
        </a:accent1>
        <a:accent2>
          <a:srgbClr val="00660C"/>
        </a:accent2>
        <a:accent3>
          <a:srgbClr val="FFFFFF"/>
        </a:accent3>
        <a:accent4>
          <a:srgbClr val="000000"/>
        </a:accent4>
        <a:accent5>
          <a:srgbClr val="B8B8AA"/>
        </a:accent5>
        <a:accent6>
          <a:srgbClr val="005C0A"/>
        </a:accent6>
        <a:hlink>
          <a:srgbClr val="365200"/>
        </a:hlink>
        <a:folHlink>
          <a:srgbClr val="1040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3D39"/>
        </a:accent1>
        <a:accent2>
          <a:srgbClr val="3C5210"/>
        </a:accent2>
        <a:accent3>
          <a:srgbClr val="FFFFFF"/>
        </a:accent3>
        <a:accent4>
          <a:srgbClr val="000000"/>
        </a:accent4>
        <a:accent5>
          <a:srgbClr val="C0AFAE"/>
        </a:accent5>
        <a:accent6>
          <a:srgbClr val="35490D"/>
        </a:accent6>
        <a:hlink>
          <a:srgbClr val="5E265C"/>
        </a:hlink>
        <a:folHlink>
          <a:srgbClr val="362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4B1F"/>
        </a:accent1>
        <a:accent2>
          <a:srgbClr val="66334D"/>
        </a:accent2>
        <a:accent3>
          <a:srgbClr val="FFFFFF"/>
        </a:accent3>
        <a:accent4>
          <a:srgbClr val="000000"/>
        </a:accent4>
        <a:accent5>
          <a:srgbClr val="B8B1AB"/>
        </a:accent5>
        <a:accent6>
          <a:srgbClr val="5C2D45"/>
        </a:accent6>
        <a:hlink>
          <a:srgbClr val="2B3B57"/>
        </a:hlink>
        <a:folHlink>
          <a:srgbClr val="2F4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99CC33"/>
      </a:lt1>
      <a:dk2>
        <a:srgbClr val="000000"/>
      </a:dk2>
      <a:lt2>
        <a:srgbClr val="CCCCCC"/>
      </a:lt2>
      <a:accent1>
        <a:srgbClr val="646600"/>
      </a:accent1>
      <a:accent2>
        <a:srgbClr val="00660C"/>
      </a:accent2>
      <a:accent3>
        <a:srgbClr val="CAE2AD"/>
      </a:accent3>
      <a:accent4>
        <a:srgbClr val="000000"/>
      </a:accent4>
      <a:accent5>
        <a:srgbClr val="B8B8AA"/>
      </a:accent5>
      <a:accent6>
        <a:srgbClr val="005C0A"/>
      </a:accent6>
      <a:hlink>
        <a:srgbClr val="365200"/>
      </a:hlink>
      <a:folHlink>
        <a:srgbClr val="10405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99CC33"/>
        </a:lt1>
        <a:dk2>
          <a:srgbClr val="000000"/>
        </a:dk2>
        <a:lt2>
          <a:srgbClr val="CCCCCC"/>
        </a:lt2>
        <a:accent1>
          <a:srgbClr val="558000"/>
        </a:accent1>
        <a:accent2>
          <a:srgbClr val="4B6614"/>
        </a:accent2>
        <a:accent3>
          <a:srgbClr val="CAE2AD"/>
        </a:accent3>
        <a:accent4>
          <a:srgbClr val="000000"/>
        </a:accent4>
        <a:accent5>
          <a:srgbClr val="B4C0AA"/>
        </a:accent5>
        <a:accent6>
          <a:srgbClr val="435C11"/>
        </a:accent6>
        <a:hlink>
          <a:srgbClr val="3C5900"/>
        </a:hlink>
        <a:folHlink>
          <a:srgbClr val="384C0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99CC33"/>
        </a:lt1>
        <a:dk2>
          <a:srgbClr val="000000"/>
        </a:dk2>
        <a:lt2>
          <a:srgbClr val="CCCCCC"/>
        </a:lt2>
        <a:accent1>
          <a:srgbClr val="646600"/>
        </a:accent1>
        <a:accent2>
          <a:srgbClr val="00660C"/>
        </a:accent2>
        <a:accent3>
          <a:srgbClr val="CAE2AD"/>
        </a:accent3>
        <a:accent4>
          <a:srgbClr val="000000"/>
        </a:accent4>
        <a:accent5>
          <a:srgbClr val="B8B8AA"/>
        </a:accent5>
        <a:accent6>
          <a:srgbClr val="005C0A"/>
        </a:accent6>
        <a:hlink>
          <a:srgbClr val="365200"/>
        </a:hlink>
        <a:folHlink>
          <a:srgbClr val="1040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99CC33"/>
        </a:lt1>
        <a:dk2>
          <a:srgbClr val="000000"/>
        </a:dk2>
        <a:lt2>
          <a:srgbClr val="CCCCCC"/>
        </a:lt2>
        <a:accent1>
          <a:srgbClr val="803D39"/>
        </a:accent1>
        <a:accent2>
          <a:srgbClr val="3C5210"/>
        </a:accent2>
        <a:accent3>
          <a:srgbClr val="CAE2AD"/>
        </a:accent3>
        <a:accent4>
          <a:srgbClr val="000000"/>
        </a:accent4>
        <a:accent5>
          <a:srgbClr val="C0AFAE"/>
        </a:accent5>
        <a:accent6>
          <a:srgbClr val="35490D"/>
        </a:accent6>
        <a:hlink>
          <a:srgbClr val="5E265C"/>
        </a:hlink>
        <a:folHlink>
          <a:srgbClr val="362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99CC33"/>
        </a:lt1>
        <a:dk2>
          <a:srgbClr val="000000"/>
        </a:dk2>
        <a:lt2>
          <a:srgbClr val="CCCCCC"/>
        </a:lt2>
        <a:accent1>
          <a:srgbClr val="664B1F"/>
        </a:accent1>
        <a:accent2>
          <a:srgbClr val="66334D"/>
        </a:accent2>
        <a:accent3>
          <a:srgbClr val="CAE2AD"/>
        </a:accent3>
        <a:accent4>
          <a:srgbClr val="000000"/>
        </a:accent4>
        <a:accent5>
          <a:srgbClr val="B8B1AB"/>
        </a:accent5>
        <a:accent6>
          <a:srgbClr val="5C2D45"/>
        </a:accent6>
        <a:hlink>
          <a:srgbClr val="2B3B57"/>
        </a:hlink>
        <a:folHlink>
          <a:srgbClr val="2F4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58000"/>
        </a:accent1>
        <a:accent2>
          <a:srgbClr val="4B6614"/>
        </a:accent2>
        <a:accent3>
          <a:srgbClr val="FFFFFF"/>
        </a:accent3>
        <a:accent4>
          <a:srgbClr val="000000"/>
        </a:accent4>
        <a:accent5>
          <a:srgbClr val="B4C0AA"/>
        </a:accent5>
        <a:accent6>
          <a:srgbClr val="435C11"/>
        </a:accent6>
        <a:hlink>
          <a:srgbClr val="3C5900"/>
        </a:hlink>
        <a:folHlink>
          <a:srgbClr val="384C0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46600"/>
        </a:accent1>
        <a:accent2>
          <a:srgbClr val="00660C"/>
        </a:accent2>
        <a:accent3>
          <a:srgbClr val="FFFFFF"/>
        </a:accent3>
        <a:accent4>
          <a:srgbClr val="000000"/>
        </a:accent4>
        <a:accent5>
          <a:srgbClr val="B8B8AA"/>
        </a:accent5>
        <a:accent6>
          <a:srgbClr val="005C0A"/>
        </a:accent6>
        <a:hlink>
          <a:srgbClr val="365200"/>
        </a:hlink>
        <a:folHlink>
          <a:srgbClr val="10405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3D39"/>
        </a:accent1>
        <a:accent2>
          <a:srgbClr val="3C5210"/>
        </a:accent2>
        <a:accent3>
          <a:srgbClr val="FFFFFF"/>
        </a:accent3>
        <a:accent4>
          <a:srgbClr val="000000"/>
        </a:accent4>
        <a:accent5>
          <a:srgbClr val="C0AFAE"/>
        </a:accent5>
        <a:accent6>
          <a:srgbClr val="35490D"/>
        </a:accent6>
        <a:hlink>
          <a:srgbClr val="5E265C"/>
        </a:hlink>
        <a:folHlink>
          <a:srgbClr val="362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4B1F"/>
        </a:accent1>
        <a:accent2>
          <a:srgbClr val="66334D"/>
        </a:accent2>
        <a:accent3>
          <a:srgbClr val="FFFFFF"/>
        </a:accent3>
        <a:accent4>
          <a:srgbClr val="000000"/>
        </a:accent4>
        <a:accent5>
          <a:srgbClr val="B8B1AB"/>
        </a:accent5>
        <a:accent6>
          <a:srgbClr val="5C2D45"/>
        </a:accent6>
        <a:hlink>
          <a:srgbClr val="2B3B57"/>
        </a:hlink>
        <a:folHlink>
          <a:srgbClr val="2F4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ind_0818_slide</Template>
  <TotalTime>78506</TotalTime>
  <Words>1696</Words>
  <Application>Microsoft Office PowerPoint</Application>
  <PresentationFormat>On-screen Show (4:3)</PresentationFormat>
  <Paragraphs>223</Paragraphs>
  <Slides>30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Trebuchet MS</vt:lpstr>
      <vt:lpstr>Wingdings 3</vt:lpstr>
      <vt:lpstr>ind_0818_slide</vt:lpstr>
      <vt:lpstr>1_Default Design</vt:lpstr>
      <vt:lpstr>Facet</vt:lpstr>
      <vt:lpstr>Photo Editor Photo</vt:lpstr>
      <vt:lpstr>The Nature of Geographic Data</vt:lpstr>
      <vt:lpstr>Overview</vt:lpstr>
      <vt:lpstr>What is Special about Spatial/Geographic Information (1)?</vt:lpstr>
      <vt:lpstr>What is Special about Spatial/Geographic Information (2)?</vt:lpstr>
      <vt:lpstr>Introduction</vt:lpstr>
      <vt:lpstr>Your life…</vt:lpstr>
      <vt:lpstr>GI is About</vt:lpstr>
      <vt:lpstr>The Fundamental Problem </vt:lpstr>
      <vt:lpstr>The Fundamental Problem</vt:lpstr>
      <vt:lpstr>Waldo Tobler: First Law of Geography</vt:lpstr>
      <vt:lpstr>PowerPoint Presentation</vt:lpstr>
      <vt:lpstr>Spatial Autocorrelation</vt:lpstr>
      <vt:lpstr>Spatial Autocorrelation</vt:lpstr>
      <vt:lpstr>PowerPoint Presentation</vt:lpstr>
      <vt:lpstr>Useful Online Resource:</vt:lpstr>
      <vt:lpstr>Spatial Autocorrelation – some issues to consider</vt:lpstr>
      <vt:lpstr>Spatial Autocorrelation and Scale</vt:lpstr>
      <vt:lpstr>Spatial Autocorrelation and Scale</vt:lpstr>
      <vt:lpstr>So, how do we take spatial samples?</vt:lpstr>
      <vt:lpstr>PowerPoint Presentation</vt:lpstr>
      <vt:lpstr>Area of Leicestershire</vt:lpstr>
      <vt:lpstr>PowerPoint Presentation</vt:lpstr>
      <vt:lpstr>PowerPoint Presentation</vt:lpstr>
      <vt:lpstr>Sampling and VGI</vt:lpstr>
      <vt:lpstr>Spatial Interpolation</vt:lpstr>
      <vt:lpstr>PowerPoint Presentation</vt:lpstr>
      <vt:lpstr>The Creation of Isopleth Maps</vt:lpstr>
      <vt:lpstr>Example</vt:lpstr>
      <vt:lpstr>PowerPoint Presentation</vt:lpstr>
      <vt:lpstr>Conclusions</vt:lpstr>
    </vt:vector>
  </TitlesOfParts>
  <Company>UCL Department of Geography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Guy Lansley</dc:creator>
  <cp:lastModifiedBy>Stock, Kristin</cp:lastModifiedBy>
  <cp:revision>55</cp:revision>
  <dcterms:created xsi:type="dcterms:W3CDTF">2014-08-20T16:27:46Z</dcterms:created>
  <dcterms:modified xsi:type="dcterms:W3CDTF">2021-03-01T08:06:57Z</dcterms:modified>
</cp:coreProperties>
</file>